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60" r:id="rId2"/>
    <p:sldId id="257" r:id="rId3"/>
    <p:sldId id="261" r:id="rId4"/>
    <p:sldId id="258" r:id="rId5"/>
    <p:sldId id="271" r:id="rId6"/>
    <p:sldId id="281" r:id="rId7"/>
    <p:sldId id="272" r:id="rId8"/>
    <p:sldId id="288" r:id="rId9"/>
    <p:sldId id="280" r:id="rId10"/>
    <p:sldId id="282" r:id="rId11"/>
    <p:sldId id="287" r:id="rId12"/>
    <p:sldId id="283" r:id="rId13"/>
    <p:sldId id="284" r:id="rId14"/>
    <p:sldId id="290" r:id="rId15"/>
    <p:sldId id="289" r:id="rId16"/>
    <p:sldId id="285" r:id="rId17"/>
    <p:sldId id="286" r:id="rId18"/>
    <p:sldId id="269" r:id="rId19"/>
    <p:sldId id="275" r:id="rId20"/>
    <p:sldId id="291" r:id="rId21"/>
    <p:sldId id="277" r:id="rId22"/>
    <p:sldId id="262" r:id="rId23"/>
    <p:sldId id="265" r:id="rId24"/>
    <p:sldId id="266" r:id="rId25"/>
    <p:sldId id="270" r:id="rId26"/>
    <p:sldId id="263" r:id="rId27"/>
    <p:sldId id="264" r:id="rId28"/>
    <p:sldId id="292" r:id="rId29"/>
    <p:sldId id="27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Questrial"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7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Hoja1!$B$2</c:f>
              <c:strCache>
                <c:ptCount val="1"/>
                <c:pt idx="0">
                  <c:v># Tweets</c:v>
                </c:pt>
              </c:strCache>
            </c:strRef>
          </c:tx>
          <c:spPr>
            <a:solidFill>
              <a:schemeClr val="accent1"/>
            </a:solidFill>
            <a:ln>
              <a:noFill/>
            </a:ln>
            <a:effectLst/>
            <a:sp3d/>
          </c:spPr>
          <c:invertIfNegative val="0"/>
          <c:cat>
            <c:strRef>
              <c:f>Hoja1!$A$3:$A$5</c:f>
              <c:strCache>
                <c:ptCount val="3"/>
                <c:pt idx="0">
                  <c:v>neu</c:v>
                </c:pt>
                <c:pt idx="1">
                  <c:v>pos</c:v>
                </c:pt>
                <c:pt idx="2">
                  <c:v>neg</c:v>
                </c:pt>
              </c:strCache>
            </c:strRef>
          </c:cat>
          <c:val>
            <c:numRef>
              <c:f>Hoja1!$B$3:$B$5</c:f>
              <c:numCache>
                <c:formatCode>General</c:formatCode>
                <c:ptCount val="3"/>
                <c:pt idx="0">
                  <c:v>12361</c:v>
                </c:pt>
                <c:pt idx="1">
                  <c:v>596</c:v>
                </c:pt>
                <c:pt idx="2">
                  <c:v>241</c:v>
                </c:pt>
              </c:numCache>
            </c:numRef>
          </c:val>
          <c:extLst xmlns:c16r2="http://schemas.microsoft.com/office/drawing/2015/06/chart">
            <c:ext xmlns:c16="http://schemas.microsoft.com/office/drawing/2014/chart" uri="{C3380CC4-5D6E-409C-BE32-E72D297353CC}">
              <c16:uniqueId val="{00000000-BD61-4034-8E91-B9ED147139CE}"/>
            </c:ext>
          </c:extLst>
        </c:ser>
        <c:dLbls>
          <c:showLegendKey val="0"/>
          <c:showVal val="0"/>
          <c:showCatName val="0"/>
          <c:showSerName val="0"/>
          <c:showPercent val="0"/>
          <c:showBubbleSize val="0"/>
        </c:dLbls>
        <c:gapWidth val="150"/>
        <c:shape val="box"/>
        <c:axId val="-756603664"/>
        <c:axId val="-756605840"/>
        <c:axId val="-1293896624"/>
      </c:bar3DChart>
      <c:catAx>
        <c:axId val="-756603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5840"/>
        <c:crosses val="autoZero"/>
        <c:auto val="1"/>
        <c:lblAlgn val="ctr"/>
        <c:lblOffset val="100"/>
        <c:noMultiLvlLbl val="0"/>
      </c:catAx>
      <c:valAx>
        <c:axId val="-756605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3664"/>
        <c:crosses val="autoZero"/>
        <c:crossBetween val="between"/>
      </c:valAx>
      <c:serAx>
        <c:axId val="-129389662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5840"/>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EC"/>
          </a:p>
        </c:txPr>
      </c:dTable>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b="0" i="0" u="none" strike="noStrike" cap="none">
                <a:solidFill>
                  <a:schemeClr val="dk1"/>
                </a:solidFill>
                <a:latin typeface="Calibri"/>
                <a:ea typeface="Calibri"/>
                <a:cs typeface="Calibri"/>
                <a:sym typeface="Calibri"/>
              </a:rPr>
              <a:t>‹Nº›</a:t>
            </a:fld>
            <a:endParaRPr lang="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253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72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3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4</a:t>
            </a:fld>
            <a:endParaRPr lang="es"/>
          </a:p>
        </p:txBody>
      </p:sp>
    </p:spTree>
    <p:extLst>
      <p:ext uri="{BB962C8B-B14F-4D97-AF65-F5344CB8AC3E}">
        <p14:creationId xmlns:p14="http://schemas.microsoft.com/office/powerpoint/2010/main" val="40692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11</a:t>
            </a:fld>
            <a:endParaRPr lang="es"/>
          </a:p>
        </p:txBody>
      </p:sp>
    </p:spTree>
    <p:extLst>
      <p:ext uri="{BB962C8B-B14F-4D97-AF65-F5344CB8AC3E}">
        <p14:creationId xmlns:p14="http://schemas.microsoft.com/office/powerpoint/2010/main" val="267344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22</a:t>
            </a:fld>
            <a:endParaRPr lang="es"/>
          </a:p>
        </p:txBody>
      </p:sp>
    </p:spTree>
    <p:extLst>
      <p:ext uri="{BB962C8B-B14F-4D97-AF65-F5344CB8AC3E}">
        <p14:creationId xmlns:p14="http://schemas.microsoft.com/office/powerpoint/2010/main" val="10252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15600" y="593366"/>
            <a:ext cx="11360800" cy="763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15600" y="1536633"/>
            <a:ext cx="11360800" cy="4555199"/>
          </a:xfrm>
          <a:prstGeom prst="rect">
            <a:avLst/>
          </a:prstGeom>
          <a:noFill/>
          <a:ln>
            <a:noFill/>
          </a:ln>
        </p:spPr>
        <p:txBody>
          <a:bodyPr lIns="91425" tIns="91425" rIns="91425" bIns="91425" anchor="t" anchorCtr="0"/>
          <a:lstStyle>
            <a:lvl1pPr marL="320040" marR="0" lvl="0" indent="-209550" algn="l" rtl="0">
              <a:spcBef>
                <a:spcPts val="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sldNum" idx="12"/>
          </p:nvPr>
        </p:nvSpPr>
        <p:spPr>
          <a:xfrm>
            <a:off x="11296609" y="6217621"/>
            <a:ext cx="731600" cy="524799"/>
          </a:xfrm>
          <a:prstGeom prst="rect">
            <a:avLst/>
          </a:prstGeom>
          <a:noFill/>
          <a:ln>
            <a:noFill/>
          </a:ln>
        </p:spPr>
        <p:txBody>
          <a:bodyPr lIns="121875" tIns="121875" rIns="121875" bIns="121875"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txBox="1">
            <a:spLocks noGrp="1"/>
          </p:cNvSpPr>
          <p:nvPr>
            <p:ph type="body" idx="1"/>
          </p:nvPr>
        </p:nvSpPr>
        <p:spPr>
          <a:xfrm rot="5400000">
            <a:off x="3989324" y="-1572259"/>
            <a:ext cx="4526279" cy="108711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rot="5400000">
            <a:off x="7350918" y="1996282"/>
            <a:ext cx="5516562" cy="27431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5" name="Shape 115"/>
          <p:cNvSpPr txBox="1">
            <a:spLocks noGrp="1"/>
          </p:cNvSpPr>
          <p:nvPr>
            <p:ph type="body" idx="1"/>
          </p:nvPr>
        </p:nvSpPr>
        <p:spPr>
          <a:xfrm rot="5400000">
            <a:off x="1559717" y="-340518"/>
            <a:ext cx="5516564" cy="7416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dt" idx="10"/>
          </p:nvPr>
        </p:nvSpPr>
        <p:spPr>
          <a:xfrm>
            <a:off x="8737600" y="6248403"/>
            <a:ext cx="2946399"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7" name="Shape 117"/>
          <p:cNvSpPr txBox="1">
            <a:spLocks noGrp="1"/>
          </p:cNvSpPr>
          <p:nvPr>
            <p:ph type="ftr" idx="11"/>
          </p:nvPr>
        </p:nvSpPr>
        <p:spPr>
          <a:xfrm>
            <a:off x="609602" y="6248207"/>
            <a:ext cx="74313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8" name="Shape 118"/>
          <p:cNvSpPr/>
          <p:nvPr/>
        </p:nvSpPr>
        <p:spPr>
          <a:xfrm>
            <a:off x="8128424" y="0"/>
            <a:ext cx="426720" cy="6858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19" name="Shape 119"/>
          <p:cNvSpPr/>
          <p:nvPr/>
        </p:nvSpPr>
        <p:spPr>
          <a:xfrm>
            <a:off x="8189384" y="609600"/>
            <a:ext cx="304799" cy="62483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0" name="Shape 120"/>
          <p:cNvSpPr/>
          <p:nvPr/>
        </p:nvSpPr>
        <p:spPr>
          <a:xfrm>
            <a:off x="8189384" y="0"/>
            <a:ext cx="304799" cy="5333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1" name="Shape 121"/>
          <p:cNvSpPr txBox="1">
            <a:spLocks noGrp="1"/>
          </p:cNvSpPr>
          <p:nvPr>
            <p:ph type="sldNum" idx="12"/>
          </p:nvPr>
        </p:nvSpPr>
        <p:spPr>
          <a:xfrm rot="5400000">
            <a:off x="8075083" y="103716"/>
            <a:ext cx="533399" cy="325967"/>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bg>
      <p:bgPr>
        <a:solidFill>
          <a:schemeClr val="dk2"/>
        </a:solidFill>
        <a:effectLst/>
      </p:bgPr>
    </p:bg>
    <p:spTree>
      <p:nvGrpSpPr>
        <p:cNvPr id="1" name="Shape 18"/>
        <p:cNvGrpSpPr/>
        <p:nvPr/>
      </p:nvGrpSpPr>
      <p:grpSpPr>
        <a:xfrm>
          <a:off x="0" y="0"/>
          <a:ext cx="0" cy="0"/>
          <a:chOff x="0" y="0"/>
          <a:chExt cx="0" cy="0"/>
        </a:xfrm>
      </p:grpSpPr>
      <p:sp>
        <p:nvSpPr>
          <p:cNvPr id="19" name="Shape 19"/>
          <p:cNvSpPr/>
          <p:nvPr/>
        </p:nvSpPr>
        <p:spPr>
          <a:xfrm>
            <a:off x="0" y="5971032"/>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0" name="Shape 20"/>
          <p:cNvSpPr/>
          <p:nvPr/>
        </p:nvSpPr>
        <p:spPr>
          <a:xfrm>
            <a:off x="-12191" y="6053328"/>
            <a:ext cx="2999231"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1" name="Shape 21"/>
          <p:cNvSpPr/>
          <p:nvPr/>
        </p:nvSpPr>
        <p:spPr>
          <a:xfrm>
            <a:off x="3145535" y="6044183"/>
            <a:ext cx="9046463"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2" name="Shape 22"/>
          <p:cNvSpPr txBox="1">
            <a:spLocks noGrp="1"/>
          </p:cNvSpPr>
          <p:nvPr>
            <p:ph type="ctrTitle"/>
          </p:nvPr>
        </p:nvSpPr>
        <p:spPr>
          <a:xfrm>
            <a:off x="3149600" y="4038600"/>
            <a:ext cx="8635999" cy="182880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Questrial"/>
              <a:buNone/>
              <a:defRPr sz="4400" b="0" i="0" u="none" strike="noStrike" cap="none">
                <a:solidFill>
                  <a:schemeClr val="lt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3149600" y="6050037"/>
            <a:ext cx="8940799" cy="685799"/>
          </a:xfrm>
          <a:prstGeom prst="rect">
            <a:avLst/>
          </a:prstGeom>
          <a:noFill/>
          <a:ln>
            <a:noFill/>
          </a:ln>
        </p:spPr>
        <p:txBody>
          <a:bodyPr lIns="91425" tIns="91425" rIns="91425" bIns="91425" anchor="ctr" anchorCtr="0"/>
          <a:lstStyle>
            <a:lvl1pPr marL="0" marR="0" lvl="0" indent="0" algn="l" rtl="0">
              <a:spcBef>
                <a:spcPts val="700"/>
              </a:spcBef>
              <a:buClr>
                <a:schemeClr val="accent2"/>
              </a:buClr>
              <a:buFont typeface="Noto Sans Symbols"/>
              <a:buNone/>
              <a:defRPr sz="2600" b="0" i="0" u="none" strike="noStrike" cap="none">
                <a:solidFill>
                  <a:srgbClr val="FFFFFF"/>
                </a:solidFill>
                <a:latin typeface="Questrial"/>
                <a:ea typeface="Questrial"/>
                <a:cs typeface="Questrial"/>
                <a:sym typeface="Questrial"/>
              </a:defRPr>
            </a:lvl1pPr>
            <a:lvl2pPr marL="457200" marR="0" lvl="1" indent="0" algn="ctr" rtl="0">
              <a:spcBef>
                <a:spcPts val="550"/>
              </a:spcBef>
              <a:buClr>
                <a:schemeClr val="accent1"/>
              </a:buClr>
              <a:buFont typeface="Noto Sans Symbols"/>
              <a:buNone/>
              <a:defRPr sz="2600" b="0" i="0" u="none" strike="noStrike" cap="none">
                <a:solidFill>
                  <a:schemeClr val="lt1"/>
                </a:solidFill>
                <a:latin typeface="Questrial"/>
                <a:ea typeface="Questrial"/>
                <a:cs typeface="Questrial"/>
                <a:sym typeface="Questrial"/>
              </a:defRPr>
            </a:lvl2pPr>
            <a:lvl3pPr marL="914400" marR="0" lvl="2" indent="0" algn="ctr" rtl="0">
              <a:spcBef>
                <a:spcPts val="500"/>
              </a:spcBef>
              <a:buClr>
                <a:schemeClr val="accent2"/>
              </a:buClr>
              <a:buFont typeface="Noto Sans Symbols"/>
              <a:buNone/>
              <a:defRPr sz="2300" b="0" i="0" u="none" strike="noStrike" cap="none">
                <a:solidFill>
                  <a:schemeClr val="lt1"/>
                </a:solidFill>
                <a:latin typeface="Questrial"/>
                <a:ea typeface="Questrial"/>
                <a:cs typeface="Questrial"/>
                <a:sym typeface="Questrial"/>
              </a:defRPr>
            </a:lvl3pPr>
            <a:lvl4pPr marL="1371600" marR="0" lvl="3" indent="0" algn="ctr" rtl="0">
              <a:spcBef>
                <a:spcPts val="400"/>
              </a:spcBef>
              <a:buClr>
                <a:schemeClr val="accent3"/>
              </a:buClr>
              <a:buFont typeface="Noto Sans Symbols"/>
              <a:buNone/>
              <a:defRPr sz="2000" b="0" i="0" u="none" strike="noStrike" cap="none">
                <a:solidFill>
                  <a:schemeClr val="lt1"/>
                </a:solidFill>
                <a:latin typeface="Questrial"/>
                <a:ea typeface="Questrial"/>
                <a:cs typeface="Questrial"/>
                <a:sym typeface="Questrial"/>
              </a:defRPr>
            </a:lvl4pPr>
            <a:lvl5pPr marL="1828800" marR="0" lvl="4" indent="0" algn="ctr" rtl="0">
              <a:spcBef>
                <a:spcPts val="400"/>
              </a:spcBef>
              <a:buClr>
                <a:schemeClr val="accent4"/>
              </a:buClr>
              <a:buFont typeface="Noto Sans Symbols"/>
              <a:buNone/>
              <a:defRPr sz="2000" b="0" i="0" u="none" strike="noStrike" cap="none">
                <a:solidFill>
                  <a:schemeClr val="lt1"/>
                </a:solidFill>
                <a:latin typeface="Questrial"/>
                <a:ea typeface="Questrial"/>
                <a:cs typeface="Questrial"/>
                <a:sym typeface="Questrial"/>
              </a:defRPr>
            </a:lvl5pPr>
            <a:lvl6pPr marL="2286000" marR="0" lvl="5" indent="0" algn="ctr" rtl="0">
              <a:spcBef>
                <a:spcPts val="360"/>
              </a:spcBef>
              <a:buClr>
                <a:schemeClr val="accent1"/>
              </a:buClr>
              <a:buFont typeface="Noto Sans Symbols"/>
              <a:buNone/>
              <a:defRPr sz="1800" b="0" i="0" u="none" strike="noStrike" cap="none">
                <a:solidFill>
                  <a:schemeClr val="lt1"/>
                </a:solidFill>
                <a:latin typeface="Questrial"/>
                <a:ea typeface="Questrial"/>
                <a:cs typeface="Questrial"/>
                <a:sym typeface="Questrial"/>
              </a:defRPr>
            </a:lvl6pPr>
            <a:lvl7pPr marL="2743200" marR="0" lvl="6" indent="0" algn="ctr" rtl="0">
              <a:spcBef>
                <a:spcPts val="360"/>
              </a:spcBef>
              <a:buClr>
                <a:schemeClr val="accent2"/>
              </a:buClr>
              <a:buFont typeface="Noto Sans Symbols"/>
              <a:buNone/>
              <a:defRPr sz="1800" b="0" i="0" u="none" strike="noStrike" cap="none">
                <a:solidFill>
                  <a:schemeClr val="lt1"/>
                </a:solidFill>
                <a:latin typeface="Questrial"/>
                <a:ea typeface="Questrial"/>
                <a:cs typeface="Questrial"/>
                <a:sym typeface="Questrial"/>
              </a:defRPr>
            </a:lvl7pPr>
            <a:lvl8pPr marL="3200400" marR="0" lvl="7" indent="0" algn="ctr" rtl="0">
              <a:spcBef>
                <a:spcPts val="360"/>
              </a:spcBef>
              <a:buClr>
                <a:schemeClr val="accent3"/>
              </a:buClr>
              <a:buFont typeface="Noto Sans Symbols"/>
              <a:buNone/>
              <a:defRPr sz="1800" b="0" i="0" u="none" strike="noStrike" cap="none">
                <a:solidFill>
                  <a:schemeClr val="lt1"/>
                </a:solidFill>
                <a:latin typeface="Questrial"/>
                <a:ea typeface="Questrial"/>
                <a:cs typeface="Questrial"/>
                <a:sym typeface="Questrial"/>
              </a:defRPr>
            </a:lvl8pPr>
            <a:lvl9pPr marL="3657600" marR="0" lvl="8" indent="0" algn="ctr" rtl="0">
              <a:spcBef>
                <a:spcPts val="360"/>
              </a:spcBef>
              <a:buClr>
                <a:schemeClr val="accent4"/>
              </a:buClr>
              <a:buFont typeface="Noto Sans Symbols"/>
              <a:buNone/>
              <a:defRPr sz="1800" b="0" i="0" u="none" strike="noStrike" cap="none">
                <a:solidFill>
                  <a:schemeClr val="lt1"/>
                </a:solidFill>
                <a:latin typeface="Questrial"/>
                <a:ea typeface="Questrial"/>
                <a:cs typeface="Questrial"/>
                <a:sym typeface="Questrial"/>
              </a:defRPr>
            </a:lvl9pPr>
          </a:lstStyle>
          <a:p>
            <a:endParaRPr/>
          </a:p>
        </p:txBody>
      </p:sp>
      <p:sp>
        <p:nvSpPr>
          <p:cNvPr id="24" name="Shape 24"/>
          <p:cNvSpPr txBox="1">
            <a:spLocks noGrp="1"/>
          </p:cNvSpPr>
          <p:nvPr>
            <p:ph type="dt" idx="10"/>
          </p:nvPr>
        </p:nvSpPr>
        <p:spPr>
          <a:xfrm>
            <a:off x="101600" y="6068698"/>
            <a:ext cx="2743199" cy="685799"/>
          </a:xfrm>
          <a:prstGeom prst="rect">
            <a:avLst/>
          </a:prstGeom>
          <a:noFill/>
          <a:ln>
            <a:noFill/>
          </a:ln>
        </p:spPr>
        <p:txBody>
          <a:bodyPr lIns="91425" tIns="91425" rIns="91425" bIns="91425" anchor="ctr" anchorCtr="0"/>
          <a:lstStyle>
            <a:lvl1pPr marL="0" marR="0" lvl="0" indent="0" algn="ctr" rtl="0">
              <a:spcBef>
                <a:spcPts val="0"/>
              </a:spcBef>
              <a:buNone/>
              <a:defRPr sz="2000" b="0" i="0" u="none" strike="noStrike" cap="none">
                <a:solidFill>
                  <a:srgbClr val="FFFFFF"/>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5" name="Shape 25"/>
          <p:cNvSpPr txBox="1">
            <a:spLocks noGrp="1"/>
          </p:cNvSpPr>
          <p:nvPr>
            <p:ph type="ftr" idx="11"/>
          </p:nvPr>
        </p:nvSpPr>
        <p:spPr>
          <a:xfrm>
            <a:off x="2780524" y="236538"/>
            <a:ext cx="7823199"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lt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sldNum" idx="12"/>
          </p:nvPr>
        </p:nvSpPr>
        <p:spPr>
          <a:xfrm>
            <a:off x="10668000" y="228600"/>
            <a:ext cx="1117599"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lt2"/>
                </a:solidFill>
                <a:latin typeface="Questrial"/>
                <a:ea typeface="Questrial"/>
                <a:cs typeface="Questrial"/>
                <a:sym typeface="Questrial"/>
              </a:rPr>
              <a:t>‹Nº›</a:t>
            </a:fld>
            <a:endParaRPr lang="es" sz="1400" b="1" i="0" u="none" strike="noStrike" cap="none">
              <a:solidFill>
                <a:schemeClr val="lt2"/>
              </a:solidFill>
              <a:latin typeface="Questrial"/>
              <a:ea typeface="Questrial"/>
              <a:cs typeface="Questrial"/>
              <a:sym typeface="Questrial"/>
            </a:endParaRPr>
          </a:p>
        </p:txBody>
      </p:sp>
    </p:spTree>
    <p:extLst>
      <p:ext uri="{BB962C8B-B14F-4D97-AF65-F5344CB8AC3E}">
        <p14:creationId xmlns:p14="http://schemas.microsoft.com/office/powerpoint/2010/main" val="40964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16864"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2" name="Shape 5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54" name="Shape 54"/>
          <p:cNvSpPr txBox="1">
            <a:spLocks noGrp="1"/>
          </p:cNvSpPr>
          <p:nvPr>
            <p:ph type="body" idx="1"/>
          </p:nvPr>
        </p:nvSpPr>
        <p:spPr>
          <a:xfrm>
            <a:off x="816864" y="1600200"/>
            <a:ext cx="10871199" cy="4495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bg>
      <p:bgPr>
        <a:blipFill rotWithShape="1">
          <a:blip r:embed="rId2">
            <a:alphaModFix/>
          </a:blip>
          <a:tile tx="0" ty="0" sx="100000" sy="100000" flip="none" algn="tl"/>
        </a:blipFill>
        <a:effectLst/>
      </p:bgPr>
    </p:bg>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1828800" y="2743200"/>
            <a:ext cx="9497483" cy="1673224"/>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2800" b="0" i="0" u="none" strike="noStrike" cap="none">
                <a:solidFill>
                  <a:schemeClr val="dk2"/>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1400" b="0" i="0" u="none" strike="noStrike" cap="none">
                <a:solidFill>
                  <a:srgbClr val="888888"/>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57" name="Shape 57"/>
          <p:cNvSpPr/>
          <p:nvPr/>
        </p:nvSpPr>
        <p:spPr>
          <a:xfrm>
            <a:off x="0" y="1524000"/>
            <a:ext cx="12192000" cy="1143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8" name="Shape 58"/>
          <p:cNvSpPr/>
          <p:nvPr/>
        </p:nvSpPr>
        <p:spPr>
          <a:xfrm>
            <a:off x="0" y="1600200"/>
            <a:ext cx="1727199" cy="9905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9" name="Shape 59"/>
          <p:cNvSpPr/>
          <p:nvPr/>
        </p:nvSpPr>
        <p:spPr>
          <a:xfrm>
            <a:off x="1828800" y="1600200"/>
            <a:ext cx="10363200" cy="9905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60" name="Shape 60"/>
          <p:cNvSpPr txBox="1">
            <a:spLocks noGrp="1"/>
          </p:cNvSpPr>
          <p:nvPr>
            <p:ph type="title"/>
          </p:nvPr>
        </p:nvSpPr>
        <p:spPr>
          <a:xfrm>
            <a:off x="1828800" y="1600200"/>
            <a:ext cx="10160000" cy="9905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44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2" name="Shape 62"/>
          <p:cNvSpPr txBox="1">
            <a:spLocks noGrp="1"/>
          </p:cNvSpPr>
          <p:nvPr>
            <p:ph type="sldNum" idx="12"/>
          </p:nvPr>
        </p:nvSpPr>
        <p:spPr>
          <a:xfrm>
            <a:off x="0" y="1752600"/>
            <a:ext cx="1727199" cy="7016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400" b="1" i="0" u="none" strike="noStrike" cap="none">
                <a:solidFill>
                  <a:srgbClr val="FFFFFF"/>
                </a:solidFill>
                <a:latin typeface="Questrial"/>
                <a:ea typeface="Questrial"/>
                <a:cs typeface="Questrial"/>
                <a:sym typeface="Questrial"/>
              </a:rPr>
              <a:t>‹Nº›</a:t>
            </a:fld>
            <a:endParaRPr lang="es" sz="2400" b="1" i="0" u="none" strike="noStrike" cap="none">
              <a:solidFill>
                <a:srgbClr val="FFFFFF"/>
              </a:solidFill>
              <a:latin typeface="Questrial"/>
              <a:ea typeface="Questrial"/>
              <a:cs typeface="Questrial"/>
              <a:sym typeface="Questrial"/>
            </a:endParaRPr>
          </a:p>
        </p:txBody>
      </p:sp>
      <p:sp>
        <p:nvSpPr>
          <p:cNvPr id="63" name="Shape 6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812800"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7" name="Shape 67"/>
          <p:cNvSpPr txBox="1">
            <a:spLocks noGrp="1"/>
          </p:cNvSpPr>
          <p:nvPr>
            <p:ph type="body" idx="2"/>
          </p:nvPr>
        </p:nvSpPr>
        <p:spPr>
          <a:xfrm>
            <a:off x="6459867"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0" name="Shape 70"/>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711200" y="273050"/>
            <a:ext cx="108711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812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6400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5" name="Shape 75"/>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7" name="Shape 7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body" idx="3"/>
          </p:nvPr>
        </p:nvSpPr>
        <p:spPr>
          <a:xfrm>
            <a:off x="812800" y="1752600"/>
            <a:ext cx="5181600" cy="640079"/>
          </a:xfrm>
          <a:prstGeom prst="rect">
            <a:avLst/>
          </a:prstGeom>
          <a:solidFill>
            <a:schemeClr val="accent2"/>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txBox="1">
            <a:spLocks noGrp="1"/>
          </p:cNvSpPr>
          <p:nvPr>
            <p:ph type="body" idx="4"/>
          </p:nvPr>
        </p:nvSpPr>
        <p:spPr>
          <a:xfrm>
            <a:off x="6400800" y="1752600"/>
            <a:ext cx="5181600" cy="640079"/>
          </a:xfrm>
          <a:prstGeom prst="rect">
            <a:avLst/>
          </a:prstGeom>
          <a:solidFill>
            <a:schemeClr val="accent4"/>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3" name="Shape 8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85"/>
        <p:cNvGrpSpPr/>
        <p:nvPr/>
      </p:nvGrpSpPr>
      <p:grpSpPr>
        <a:xfrm>
          <a:off x="0" y="0"/>
          <a:ext cx="0" cy="0"/>
          <a:chOff x="0" y="0"/>
          <a:chExt cx="0" cy="0"/>
        </a:xfrm>
      </p:grpSpPr>
      <p:sp>
        <p:nvSpPr>
          <p:cNvPr id="86" name="Shape 86"/>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7" name="Shape 8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8" name="Shape 88"/>
          <p:cNvSpPr txBox="1">
            <a:spLocks noGrp="1"/>
          </p:cNvSpPr>
          <p:nvPr>
            <p:ph type="sldNum" idx="12"/>
          </p:nvPr>
        </p:nvSpPr>
        <p:spPr>
          <a:xfrm>
            <a:off x="0" y="6248400"/>
            <a:ext cx="711200"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dk2"/>
                </a:solidFill>
                <a:latin typeface="Questrial"/>
                <a:ea typeface="Questrial"/>
                <a:cs typeface="Questrial"/>
                <a:sym typeface="Questrial"/>
              </a:rPr>
              <a:t>‹Nº›</a:t>
            </a:fld>
            <a:endParaRPr lang="es" sz="1400" b="1" i="0" u="none" strike="noStrike" cap="none">
              <a:solidFill>
                <a:schemeClr val="dk2"/>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12800" y="273050"/>
            <a:ext cx="107695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2" name="Shape 9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3" name="Shape 9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94" name="Shape 94"/>
          <p:cNvSpPr txBox="1">
            <a:spLocks noGrp="1"/>
          </p:cNvSpPr>
          <p:nvPr>
            <p:ph type="body" idx="1"/>
          </p:nvPr>
        </p:nvSpPr>
        <p:spPr>
          <a:xfrm>
            <a:off x="812800" y="1752600"/>
            <a:ext cx="2133599" cy="4343400"/>
          </a:xfrm>
          <a:prstGeom prst="rect">
            <a:avLst/>
          </a:prstGeom>
          <a:solidFill>
            <a:schemeClr val="accent2"/>
          </a:solidFill>
          <a:ln w="50800" cap="sq" cmpd="dbl">
            <a:solidFill>
              <a:schemeClr val="accent2"/>
            </a:solidFill>
            <a:prstDash val="solid"/>
            <a:miter/>
            <a:headEnd type="none" w="med" len="med"/>
            <a:tailEnd type="none" w="med" len="med"/>
          </a:ln>
        </p:spPr>
        <p:txBody>
          <a:bodyPr lIns="91425" tIns="91425" rIns="91425" bIns="91425" anchor="t" anchorCtr="0"/>
          <a:lstStyle>
            <a:lvl1pPr marL="0" marR="0" lvl="0" indent="0" algn="l" rtl="0">
              <a:spcBef>
                <a:spcPts val="700"/>
              </a:spcBef>
              <a:spcAft>
                <a:spcPts val="1000"/>
              </a:spcAft>
              <a:buClr>
                <a:schemeClr val="accent2"/>
              </a:buClr>
              <a:buFont typeface="Noto Sans Symbols"/>
              <a:buNone/>
              <a:defRPr sz="18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3149600" y="1752600"/>
            <a:ext cx="8534399" cy="44195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bg>
      <p:bgPr>
        <a:blipFill rotWithShape="1">
          <a:blip r:embed="rId2">
            <a:alphaModFix/>
          </a:blip>
          <a:tile tx="0" ty="0" sx="100000" sy="100000" flip="none" algn="tl"/>
        </a:blipFill>
        <a:effectLst/>
      </p:bgPr>
    </p:bg>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133600" y="5486400"/>
            <a:ext cx="9753599" cy="685799"/>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17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a:off x="-12191" y="4572000"/>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99" name="Shape 99"/>
          <p:cNvSpPr/>
          <p:nvPr/>
        </p:nvSpPr>
        <p:spPr>
          <a:xfrm>
            <a:off x="-12191" y="4663439"/>
            <a:ext cx="1950720"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0" name="Shape 100"/>
          <p:cNvSpPr/>
          <p:nvPr/>
        </p:nvSpPr>
        <p:spPr>
          <a:xfrm>
            <a:off x="2060448" y="4654296"/>
            <a:ext cx="10131551"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1" name="Shape 101"/>
          <p:cNvSpPr txBox="1">
            <a:spLocks noGrp="1"/>
          </p:cNvSpPr>
          <p:nvPr>
            <p:ph type="title"/>
          </p:nvPr>
        </p:nvSpPr>
        <p:spPr>
          <a:xfrm>
            <a:off x="2133600" y="4648200"/>
            <a:ext cx="9753599" cy="6857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28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p:nvPr/>
        </p:nvSpPr>
        <p:spPr>
          <a:xfrm>
            <a:off x="1930400" y="0"/>
            <a:ext cx="134112" cy="6867143"/>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3" name="Shape 103"/>
          <p:cNvSpPr txBox="1">
            <a:spLocks noGrp="1"/>
          </p:cNvSpPr>
          <p:nvPr>
            <p:ph type="dt" idx="10"/>
          </p:nvPr>
        </p:nvSpPr>
        <p:spPr>
          <a:xfrm>
            <a:off x="83312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4" name="Shape 104"/>
          <p:cNvSpPr txBox="1">
            <a:spLocks noGrp="1"/>
          </p:cNvSpPr>
          <p:nvPr>
            <p:ph type="sldNum" idx="12"/>
          </p:nvPr>
        </p:nvSpPr>
        <p:spPr>
          <a:xfrm>
            <a:off x="0" y="4667248"/>
            <a:ext cx="1930399" cy="66357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800" b="1" i="0" u="none" strike="noStrike" cap="none">
                <a:solidFill>
                  <a:srgbClr val="FFFFFF"/>
                </a:solidFill>
                <a:latin typeface="Questrial"/>
                <a:ea typeface="Questrial"/>
                <a:cs typeface="Questrial"/>
                <a:sym typeface="Questrial"/>
              </a:rPr>
              <a:t>‹Nº›</a:t>
            </a:fld>
            <a:endParaRPr lang="es" sz="2800" b="1" i="0" u="none" strike="noStrike" cap="none">
              <a:solidFill>
                <a:srgbClr val="FFFFFF"/>
              </a:solidFill>
              <a:latin typeface="Questrial"/>
              <a:ea typeface="Questrial"/>
              <a:cs typeface="Questrial"/>
              <a:sym typeface="Questrial"/>
            </a:endParaRPr>
          </a:p>
        </p:txBody>
      </p:sp>
      <p:sp>
        <p:nvSpPr>
          <p:cNvPr id="105" name="Shape 105"/>
          <p:cNvSpPr txBox="1">
            <a:spLocks noGrp="1"/>
          </p:cNvSpPr>
          <p:nvPr>
            <p:ph type="ftr" idx="11"/>
          </p:nvPr>
        </p:nvSpPr>
        <p:spPr>
          <a:xfrm>
            <a:off x="2133600" y="6248207"/>
            <a:ext cx="6096000"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a:spLocks noGrp="1"/>
          </p:cNvSpPr>
          <p:nvPr>
            <p:ph type="pic" idx="2"/>
          </p:nvPr>
        </p:nvSpPr>
        <p:spPr>
          <a:xfrm>
            <a:off x="2080767" y="0"/>
            <a:ext cx="10111232" cy="4568952"/>
          </a:xfrm>
          <a:prstGeom prst="rect">
            <a:avLst/>
          </a:prstGeom>
          <a:solidFill>
            <a:srgbClr val="DCE5EE"/>
          </a:solidFill>
          <a:ln>
            <a:noFill/>
          </a:ln>
        </p:spPr>
        <p:txBody>
          <a:bodyPr lIns="91425" tIns="91425" rIns="91425" bIns="91425" anchor="t" anchorCtr="0"/>
          <a:lstStyle>
            <a:lvl1pPr marL="0" marR="0" lvl="0" indent="0" algn="l" rtl="0">
              <a:spcBef>
                <a:spcPts val="700"/>
              </a:spcBef>
              <a:buClr>
                <a:schemeClr val="accent2"/>
              </a:buClr>
              <a:buFont typeface="Noto Sans Symbols"/>
              <a:buNone/>
              <a:defRPr sz="32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16864" y="1600200"/>
            <a:ext cx="10871199" cy="452627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0" name="Shape 3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1" name="Shape 3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2" name="Shape 32"/>
          <p:cNvSpPr/>
          <p:nvPr/>
        </p:nvSpPr>
        <p:spPr>
          <a:xfrm>
            <a:off x="0" y="1234440"/>
            <a:ext cx="12192000" cy="320039"/>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3" name="Shape 33"/>
          <p:cNvSpPr/>
          <p:nvPr/>
        </p:nvSpPr>
        <p:spPr>
          <a:xfrm>
            <a:off x="0" y="1280159"/>
            <a:ext cx="711200" cy="2286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4" name="Shape 34"/>
          <p:cNvSpPr/>
          <p:nvPr/>
        </p:nvSpPr>
        <p:spPr>
          <a:xfrm>
            <a:off x="787400" y="1280159"/>
            <a:ext cx="11404599" cy="2286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 name="Shape 35"/>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localhost:5984/tweets/_design/VQuito/_view/viewQuit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facebook.com/l.php?u=http://127.0.0.1:9200/_river/tweetsbi/_meta&amp;h=ATNXS3lKHpheD8K4R6WWx2zrhJ2TypiDusJFem9fB338DUQEdO31FX95A2eWpEZTXnk7dVVAIjtuNKxCoR3fdNWDBBZZ6eO-6EK9k22XjkKuOnYM5nk7pePMXGGOy7vPwKSN2h9Yt85K"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715896" y="2857503"/>
            <a:ext cx="7242492" cy="916583"/>
          </a:xfrm>
          <a:prstGeom prst="rect">
            <a:avLst/>
          </a:prstGeom>
        </p:spPr>
        <p:txBody>
          <a:bodyPr lIns="121897" tIns="121897" rIns="121897" bIns="121897" anchor="b" anchorCtr="0">
            <a:noAutofit/>
          </a:bodyPr>
          <a:lstStyle/>
          <a:p>
            <a:pPr>
              <a:spcBef>
                <a:spcPts val="0"/>
              </a:spcBef>
            </a:pPr>
            <a:r>
              <a:rPr lang="es-ES" sz="4000" dirty="0" smtClean="0"/>
              <a:t>Inteligencia de Negocios</a:t>
            </a:r>
            <a:endParaRPr lang="es" sz="4000" dirty="0"/>
          </a:p>
        </p:txBody>
      </p:sp>
      <p:pic>
        <p:nvPicPr>
          <p:cNvPr id="2" name="Imagen 1"/>
          <p:cNvPicPr>
            <a:picLocks noChangeAspect="1"/>
          </p:cNvPicPr>
          <p:nvPr/>
        </p:nvPicPr>
        <p:blipFill rotWithShape="1">
          <a:blip r:embed="rId3"/>
          <a:srcRect l="17902" t="3871" b="76250"/>
          <a:stretch/>
        </p:blipFill>
        <p:spPr>
          <a:xfrm>
            <a:off x="1171574" y="0"/>
            <a:ext cx="9781412" cy="1676003"/>
          </a:xfrm>
          <a:prstGeom prst="rect">
            <a:avLst/>
          </a:prstGeom>
        </p:spPr>
      </p:pic>
      <p:sp>
        <p:nvSpPr>
          <p:cNvPr id="5" name="Shape 54"/>
          <p:cNvSpPr txBox="1">
            <a:spLocks/>
          </p:cNvSpPr>
          <p:nvPr/>
        </p:nvSpPr>
        <p:spPr>
          <a:xfrm>
            <a:off x="3287688" y="4296175"/>
            <a:ext cx="4427571"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s" sz="2400" dirty="0" smtClean="0"/>
              <a:t>Proyecto final</a:t>
            </a:r>
          </a:p>
          <a:p>
            <a:pPr>
              <a:spcBef>
                <a:spcPts val="0"/>
              </a:spcBef>
            </a:pPr>
            <a:r>
              <a:rPr lang="es" sz="2400" dirty="0" smtClean="0"/>
              <a:t>febrero 2017</a:t>
            </a:r>
            <a:endParaRPr lang="es" sz="2400" dirty="0"/>
          </a:p>
        </p:txBody>
      </p:sp>
      <p:sp>
        <p:nvSpPr>
          <p:cNvPr id="8" name="Shape 54"/>
          <p:cNvSpPr txBox="1">
            <a:spLocks/>
          </p:cNvSpPr>
          <p:nvPr/>
        </p:nvSpPr>
        <p:spPr>
          <a:xfrm>
            <a:off x="3275811" y="6106861"/>
            <a:ext cx="8916189"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n-US" sz="1800" dirty="0" err="1" smtClean="0">
                <a:solidFill>
                  <a:schemeClr val="tx1"/>
                </a:solidFill>
              </a:rPr>
              <a:t>MiÑo</a:t>
            </a:r>
            <a:r>
              <a:rPr lang="en-US" sz="1800" dirty="0" smtClean="0">
                <a:solidFill>
                  <a:schemeClr val="tx1"/>
                </a:solidFill>
              </a:rPr>
              <a:t> </a:t>
            </a:r>
            <a:r>
              <a:rPr lang="en-US" sz="1800" dirty="0" err="1" smtClean="0">
                <a:solidFill>
                  <a:schemeClr val="tx1"/>
                </a:solidFill>
              </a:rPr>
              <a:t>jorge</a:t>
            </a:r>
            <a:r>
              <a:rPr lang="en-US" sz="1800" dirty="0" smtClean="0">
                <a:solidFill>
                  <a:schemeClr val="tx1"/>
                </a:solidFill>
              </a:rPr>
              <a:t>, </a:t>
            </a:r>
            <a:r>
              <a:rPr lang="es" sz="1800" dirty="0" smtClean="0">
                <a:solidFill>
                  <a:schemeClr val="tx1"/>
                </a:solidFill>
              </a:rPr>
              <a:t>SONIA JAGUACO</a:t>
            </a:r>
            <a:endParaRPr lang="es" sz="1800" dirty="0">
              <a:solidFill>
                <a:schemeClr val="tx1"/>
              </a:solidFill>
            </a:endParaRPr>
          </a:p>
        </p:txBody>
      </p:sp>
    </p:spTree>
    <p:extLst>
      <p:ext uri="{BB962C8B-B14F-4D97-AF65-F5344CB8AC3E}">
        <p14:creationId xmlns:p14="http://schemas.microsoft.com/office/powerpoint/2010/main" val="271229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1400" dirty="0"/>
              <a:t>Para poder acceder a nuestra vista nos dirigimos al siguiente enlace aquí observamos que los tweets no están clasificados.</a:t>
            </a:r>
            <a:endParaRPr lang="es-ES" sz="1400" dirty="0"/>
          </a:p>
          <a:p>
            <a:r>
              <a:rPr lang="es-EC" sz="1400" u="sng" dirty="0">
                <a:hlinkClick r:id="rId2"/>
              </a:rPr>
              <a:t>http://localhost:5984/tweets/_design/VQuito/_view/viewQuito</a:t>
            </a:r>
            <a:endParaRPr lang="es-ES" sz="1400" dirty="0"/>
          </a:p>
          <a:p>
            <a:endParaRPr lang="es-ES" dirty="0"/>
          </a:p>
        </p:txBody>
      </p:sp>
      <p:pic>
        <p:nvPicPr>
          <p:cNvPr id="4" name="Imagen 3"/>
          <p:cNvPicPr/>
          <p:nvPr/>
        </p:nvPicPr>
        <p:blipFill rotWithShape="1">
          <a:blip r:embed="rId3"/>
          <a:srcRect l="3759" t="10185"/>
          <a:stretch/>
        </p:blipFill>
        <p:spPr>
          <a:xfrm>
            <a:off x="695400" y="764704"/>
            <a:ext cx="9217024" cy="5976664"/>
          </a:xfrm>
          <a:prstGeom prst="rect">
            <a:avLst/>
          </a:prstGeom>
        </p:spPr>
      </p:pic>
    </p:spTree>
    <p:extLst>
      <p:ext uri="{BB962C8B-B14F-4D97-AF65-F5344CB8AC3E}">
        <p14:creationId xmlns:p14="http://schemas.microsoft.com/office/powerpoint/2010/main" val="177951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3"/>
            </a:pPr>
            <a:r>
              <a:rPr lang="es-ES" sz="3000" dirty="0" smtClean="0">
                <a:latin typeface="Calibri"/>
                <a:ea typeface="Calibri"/>
                <a:cs typeface="Calibri"/>
                <a:sym typeface="Calibri"/>
              </a:rPr>
              <a:t>Cuando </a:t>
            </a:r>
            <a:r>
              <a:rPr lang="es-ES" sz="3000" dirty="0">
                <a:latin typeface="Calibri"/>
                <a:ea typeface="Calibri"/>
                <a:cs typeface="Calibri"/>
                <a:sym typeface="Calibri"/>
              </a:rPr>
              <a:t>ya se tengan solo los tweets de Quito, es necesario procesar el cambio de texto de cada tweet ya que con ese procesamiento se podrá analizar la opinión pública. Pero este procesamiento de texto va involucrar la remoción de algunos caracteres especiales, links, </a:t>
            </a:r>
            <a:r>
              <a:rPr lang="es-ES" sz="3000" dirty="0" err="1">
                <a:latin typeface="Calibri"/>
                <a:ea typeface="Calibri"/>
                <a:cs typeface="Calibri"/>
                <a:sym typeface="Calibri"/>
              </a:rPr>
              <a:t>tags</a:t>
            </a:r>
            <a:r>
              <a:rPr lang="es-ES" sz="3000" dirty="0">
                <a:latin typeface="Calibri"/>
                <a:ea typeface="Calibri"/>
                <a:cs typeface="Calibri"/>
                <a:sym typeface="Calibri"/>
              </a:rPr>
              <a:t>, etc</a:t>
            </a:r>
            <a:r>
              <a:rPr lang="es-ES" sz="3000" dirty="0" smtClean="0">
                <a:latin typeface="Calibri"/>
                <a:ea typeface="Calibri"/>
                <a:cs typeface="Calibri"/>
                <a:sym typeface="Calibri"/>
              </a:rPr>
              <a:t>.</a:t>
            </a:r>
          </a:p>
          <a:p>
            <a:pPr marL="0" lvl="0" indent="0">
              <a:buNone/>
            </a:pPr>
            <a:endParaRPr lang="es-ES" sz="3000" dirty="0">
              <a:latin typeface="Calibri"/>
              <a:ea typeface="Calibri"/>
              <a:cs typeface="Calibri"/>
              <a:sym typeface="Calibri"/>
            </a:endParaRPr>
          </a:p>
          <a:p>
            <a:pPr marL="0" lvl="0" indent="0">
              <a:spcBef>
                <a:spcPts val="0"/>
              </a:spcBef>
              <a:buNone/>
            </a:pPr>
            <a:endParaRPr sz="3000" dirty="0">
              <a:latin typeface="Calibri"/>
              <a:ea typeface="Calibri"/>
              <a:cs typeface="Calibri"/>
              <a:sym typeface="Calibri"/>
            </a:endParaRPr>
          </a:p>
        </p:txBody>
      </p:sp>
    </p:spTree>
    <p:extLst>
      <p:ext uri="{BB962C8B-B14F-4D97-AF65-F5344CB8AC3E}">
        <p14:creationId xmlns:p14="http://schemas.microsoft.com/office/powerpoint/2010/main" val="162993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800" dirty="0"/>
              <a:t>En </a:t>
            </a:r>
            <a:r>
              <a:rPr lang="es-EC" sz="1800" dirty="0" err="1"/>
              <a:t>Pycharm</a:t>
            </a:r>
            <a:r>
              <a:rPr lang="es-EC" sz="1800" dirty="0"/>
              <a:t> modificamos el código para el filtrado de texto de cada uno de los tweets</a:t>
            </a:r>
            <a:endParaRPr lang="es-ES" sz="1800" dirty="0"/>
          </a:p>
          <a:p>
            <a:r>
              <a:rPr lang="es-EC" sz="1800" dirty="0"/>
              <a:t>En esta </a:t>
            </a:r>
            <a:r>
              <a:rPr lang="es-EC" sz="1800" dirty="0" err="1"/>
              <a:t>linea</a:t>
            </a:r>
            <a:r>
              <a:rPr lang="es-EC" sz="1800" dirty="0"/>
              <a:t> de </a:t>
            </a:r>
            <a:r>
              <a:rPr lang="es-EC" sz="1800" dirty="0" err="1"/>
              <a:t>codigo</a:t>
            </a:r>
            <a:r>
              <a:rPr lang="es-EC" sz="1800" dirty="0"/>
              <a:t> accedemos a la vista que creamos anteriormente </a:t>
            </a:r>
            <a:r>
              <a:rPr lang="es-EC" sz="1800" dirty="0" err="1"/>
              <a:t>view</a:t>
            </a:r>
            <a:r>
              <a:rPr lang="es-EC" sz="1800" dirty="0"/>
              <a:t> = "</a:t>
            </a:r>
            <a:r>
              <a:rPr lang="es-EC" sz="1800" dirty="0" err="1"/>
              <a:t>VQuito</a:t>
            </a:r>
            <a:r>
              <a:rPr lang="es-EC" sz="1800" dirty="0"/>
              <a:t>/</a:t>
            </a:r>
            <a:r>
              <a:rPr lang="es-EC" sz="1800" dirty="0" err="1"/>
              <a:t>viewQuito</a:t>
            </a:r>
            <a:r>
              <a:rPr lang="es-EC" sz="1800" dirty="0"/>
              <a:t>" </a:t>
            </a:r>
            <a:endParaRPr lang="es-ES" sz="1800" dirty="0"/>
          </a:p>
          <a:p>
            <a:endParaRPr lang="es-ES" dirty="0"/>
          </a:p>
        </p:txBody>
      </p:sp>
      <p:pic>
        <p:nvPicPr>
          <p:cNvPr id="4" name="Imagen 3"/>
          <p:cNvPicPr/>
          <p:nvPr/>
        </p:nvPicPr>
        <p:blipFill rotWithShape="1">
          <a:blip r:embed="rId2"/>
          <a:srcRect l="10526" t="16000" r="55921" b="18667"/>
          <a:stretch/>
        </p:blipFill>
        <p:spPr>
          <a:xfrm>
            <a:off x="1271464" y="1628800"/>
            <a:ext cx="6552728" cy="4680520"/>
          </a:xfrm>
          <a:prstGeom prst="rect">
            <a:avLst/>
          </a:prstGeom>
        </p:spPr>
      </p:pic>
    </p:spTree>
    <p:extLst>
      <p:ext uri="{BB962C8B-B14F-4D97-AF65-F5344CB8AC3E}">
        <p14:creationId xmlns:p14="http://schemas.microsoft.com/office/powerpoint/2010/main" val="369979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404664"/>
            <a:ext cx="10871199" cy="5691336"/>
          </a:xfrm>
        </p:spPr>
        <p:txBody>
          <a:bodyPr/>
          <a:lstStyle/>
          <a:p>
            <a:r>
              <a:rPr lang="es-EC" sz="1400" dirty="0"/>
              <a:t>Posterior a esto importamos el clasificador de </a:t>
            </a:r>
            <a:r>
              <a:rPr lang="es-EC" sz="1400" dirty="0" err="1"/>
              <a:t>textblob</a:t>
            </a:r>
            <a:r>
              <a:rPr lang="es-EC" sz="1400" dirty="0"/>
              <a:t> para la posterior clasificación.</a:t>
            </a:r>
            <a:endParaRPr lang="es-ES" sz="1400" dirty="0"/>
          </a:p>
          <a:p>
            <a:r>
              <a:rPr lang="es-EC" sz="1400" dirty="0" err="1"/>
              <a:t>from</a:t>
            </a:r>
            <a:r>
              <a:rPr lang="es-EC" sz="1400" dirty="0"/>
              <a:t> </a:t>
            </a:r>
            <a:r>
              <a:rPr lang="es-EC" sz="1400" dirty="0" err="1"/>
              <a:t>textblob.classifiers</a:t>
            </a:r>
            <a:r>
              <a:rPr lang="es-EC" sz="1400" dirty="0"/>
              <a:t> </a:t>
            </a:r>
            <a:r>
              <a:rPr lang="es-EC" sz="1400" dirty="0" err="1"/>
              <a:t>import</a:t>
            </a:r>
            <a:r>
              <a:rPr lang="es-EC" sz="1400" dirty="0"/>
              <a:t> </a:t>
            </a:r>
            <a:r>
              <a:rPr lang="es-EC" sz="1400" dirty="0" err="1"/>
              <a:t>NaiveBayesClassifier</a:t>
            </a:r>
            <a:endParaRPr lang="es-ES" sz="1400" dirty="0"/>
          </a:p>
          <a:p>
            <a:r>
              <a:rPr lang="es-EC" sz="1400" dirty="0"/>
              <a:t>Creación del </a:t>
            </a:r>
            <a:r>
              <a:rPr lang="es-EC" sz="1400" dirty="0" err="1"/>
              <a:t>train</a:t>
            </a:r>
            <a:r>
              <a:rPr lang="es-EC" sz="1400" dirty="0"/>
              <a:t> para poder clasificar los tweets</a:t>
            </a:r>
            <a:endParaRPr lang="es-ES" sz="1400" dirty="0"/>
          </a:p>
          <a:p>
            <a:endParaRPr lang="es-ES" dirty="0"/>
          </a:p>
        </p:txBody>
      </p:sp>
      <p:pic>
        <p:nvPicPr>
          <p:cNvPr id="4" name="Imagen 3"/>
          <p:cNvPicPr/>
          <p:nvPr/>
        </p:nvPicPr>
        <p:blipFill rotWithShape="1">
          <a:blip r:embed="rId2"/>
          <a:srcRect l="9987" t="15069" r="16307" b="12329"/>
          <a:stretch/>
        </p:blipFill>
        <p:spPr>
          <a:xfrm>
            <a:off x="191344" y="1484784"/>
            <a:ext cx="10153128" cy="4611216"/>
          </a:xfrm>
          <a:prstGeom prst="rect">
            <a:avLst/>
          </a:prstGeom>
        </p:spPr>
      </p:pic>
    </p:spTree>
    <p:extLst>
      <p:ext uri="{BB962C8B-B14F-4D97-AF65-F5344CB8AC3E}">
        <p14:creationId xmlns:p14="http://schemas.microsoft.com/office/powerpoint/2010/main" val="80518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Expresiones regulares</a:t>
            </a:r>
            <a:endParaRPr lang="es-EC" dirty="0"/>
          </a:p>
        </p:txBody>
      </p:sp>
      <p:pic>
        <p:nvPicPr>
          <p:cNvPr id="4" name="Imagen 3"/>
          <p:cNvPicPr>
            <a:picLocks noChangeAspect="1"/>
          </p:cNvPicPr>
          <p:nvPr/>
        </p:nvPicPr>
        <p:blipFill>
          <a:blip r:embed="rId2"/>
          <a:stretch>
            <a:fillRect/>
          </a:stretch>
        </p:blipFill>
        <p:spPr>
          <a:xfrm>
            <a:off x="1271464" y="2089699"/>
            <a:ext cx="8818090" cy="751706"/>
          </a:xfrm>
          <a:prstGeom prst="rect">
            <a:avLst/>
          </a:prstGeom>
        </p:spPr>
      </p:pic>
      <p:pic>
        <p:nvPicPr>
          <p:cNvPr id="5" name="Imagen 4"/>
          <p:cNvPicPr>
            <a:picLocks noChangeAspect="1"/>
          </p:cNvPicPr>
          <p:nvPr/>
        </p:nvPicPr>
        <p:blipFill>
          <a:blip r:embed="rId3"/>
          <a:stretch>
            <a:fillRect/>
          </a:stretch>
        </p:blipFill>
        <p:spPr>
          <a:xfrm>
            <a:off x="1991544" y="3645024"/>
            <a:ext cx="6679243" cy="1279004"/>
          </a:xfrm>
          <a:prstGeom prst="rect">
            <a:avLst/>
          </a:prstGeom>
        </p:spPr>
      </p:pic>
      <p:sp>
        <p:nvSpPr>
          <p:cNvPr id="6" name="Título 1"/>
          <p:cNvSpPr txBox="1">
            <a:spLocks/>
          </p:cNvSpPr>
          <p:nvPr/>
        </p:nvSpPr>
        <p:spPr>
          <a:xfrm>
            <a:off x="551384" y="2747915"/>
            <a:ext cx="108711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s-EC" dirty="0" smtClean="0"/>
              <a:t>Limpieza con expresiones regulares</a:t>
            </a:r>
            <a:endParaRPr lang="es-EC" dirty="0"/>
          </a:p>
        </p:txBody>
      </p:sp>
    </p:spTree>
    <p:extLst>
      <p:ext uri="{BB962C8B-B14F-4D97-AF65-F5344CB8AC3E}">
        <p14:creationId xmlns:p14="http://schemas.microsoft.com/office/powerpoint/2010/main" val="119780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
            </a:r>
            <a:br>
              <a:rPr lang="es-EC" dirty="0" smtClean="0"/>
            </a:br>
            <a:r>
              <a:rPr lang="es-EC" dirty="0" smtClean="0"/>
              <a:t>Clasificación </a:t>
            </a:r>
            <a:br>
              <a:rPr lang="es-EC" dirty="0" smtClean="0"/>
            </a:br>
            <a:endParaRPr lang="es-EC" dirty="0"/>
          </a:p>
        </p:txBody>
      </p:sp>
      <p:pic>
        <p:nvPicPr>
          <p:cNvPr id="4" name="Imagen 3"/>
          <p:cNvPicPr/>
          <p:nvPr/>
        </p:nvPicPr>
        <p:blipFill>
          <a:blip r:embed="rId2"/>
          <a:stretch>
            <a:fillRect/>
          </a:stretch>
        </p:blipFill>
        <p:spPr>
          <a:xfrm>
            <a:off x="911424" y="1772816"/>
            <a:ext cx="10031664" cy="4830336"/>
          </a:xfrm>
          <a:prstGeom prst="rect">
            <a:avLst/>
          </a:prstGeom>
        </p:spPr>
      </p:pic>
    </p:spTree>
    <p:extLst>
      <p:ext uri="{BB962C8B-B14F-4D97-AF65-F5344CB8AC3E}">
        <p14:creationId xmlns:p14="http://schemas.microsoft.com/office/powerpoint/2010/main" val="341390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400" dirty="0"/>
              <a:t>Se observa el tweet filtrado y la polaridad del tweet</a:t>
            </a:r>
            <a:endParaRPr lang="es-ES" sz="1400" dirty="0"/>
          </a:p>
          <a:p>
            <a:endParaRPr lang="es-ES" dirty="0"/>
          </a:p>
        </p:txBody>
      </p:sp>
      <p:pic>
        <p:nvPicPr>
          <p:cNvPr id="2" name="Imagen 1"/>
          <p:cNvPicPr>
            <a:picLocks noChangeAspect="1"/>
          </p:cNvPicPr>
          <p:nvPr/>
        </p:nvPicPr>
        <p:blipFill>
          <a:blip r:embed="rId2"/>
          <a:stretch>
            <a:fillRect/>
          </a:stretch>
        </p:blipFill>
        <p:spPr>
          <a:xfrm>
            <a:off x="131157" y="2131114"/>
            <a:ext cx="11653475" cy="4238655"/>
          </a:xfrm>
          <a:prstGeom prst="rect">
            <a:avLst/>
          </a:prstGeom>
        </p:spPr>
      </p:pic>
    </p:spTree>
    <p:extLst>
      <p:ext uri="{BB962C8B-B14F-4D97-AF65-F5344CB8AC3E}">
        <p14:creationId xmlns:p14="http://schemas.microsoft.com/office/powerpoint/2010/main" val="391778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260648"/>
            <a:ext cx="10871199" cy="5835352"/>
          </a:xfrm>
        </p:spPr>
        <p:txBody>
          <a:bodyPr/>
          <a:lstStyle/>
          <a:p>
            <a:r>
              <a:rPr lang="es-EC" sz="1400" dirty="0"/>
              <a:t>Enlazamos los datos al </a:t>
            </a:r>
            <a:r>
              <a:rPr lang="es-EC" sz="1400" dirty="0" err="1"/>
              <a:t>Elastisearch</a:t>
            </a:r>
            <a:r>
              <a:rPr lang="es-EC" sz="1400" dirty="0"/>
              <a:t> con el siguiente comando</a:t>
            </a:r>
            <a:br>
              <a:rPr lang="es-EC" sz="1400" dirty="0"/>
            </a:br>
            <a:r>
              <a:rPr lang="es-EC" sz="1400" dirty="0"/>
              <a:t>sudo </a:t>
            </a:r>
            <a:r>
              <a:rPr lang="es-EC" sz="1400" dirty="0" err="1"/>
              <a:t>curl</a:t>
            </a:r>
            <a:r>
              <a:rPr lang="es-EC" sz="1400" dirty="0"/>
              <a:t> -X PUT '</a:t>
            </a:r>
            <a:r>
              <a:rPr lang="es-EC" sz="1400" dirty="0">
                <a:hlinkClick r:id="rId2"/>
              </a:rPr>
              <a:t>127.0.0.1:9200/_</a:t>
            </a:r>
            <a:r>
              <a:rPr lang="es-EC" sz="1400" dirty="0" err="1">
                <a:hlinkClick r:id="rId2"/>
              </a:rPr>
              <a:t>river</a:t>
            </a:r>
            <a:r>
              <a:rPr lang="es-EC" sz="1400" dirty="0">
                <a:hlinkClick r:id="rId2"/>
              </a:rPr>
              <a:t>/</a:t>
            </a:r>
            <a:r>
              <a:rPr lang="es-EC" sz="1400" dirty="0" err="1">
                <a:hlinkClick r:id="rId2"/>
              </a:rPr>
              <a:t>tweetsbi</a:t>
            </a:r>
            <a:r>
              <a:rPr lang="es-EC" sz="1400" dirty="0">
                <a:hlinkClick r:id="rId2"/>
              </a:rPr>
              <a:t>/_meta</a:t>
            </a:r>
            <a:r>
              <a:rPr lang="es-EC" sz="1400" dirty="0"/>
              <a:t>' -d '{ "</a:t>
            </a:r>
            <a:r>
              <a:rPr lang="es-EC" sz="1400" dirty="0" err="1"/>
              <a:t>type</a:t>
            </a:r>
            <a:r>
              <a:rPr lang="es-EC" sz="1400" dirty="0"/>
              <a:t>" : "</a:t>
            </a:r>
            <a:r>
              <a:rPr lang="es-EC" sz="1400" dirty="0" err="1"/>
              <a:t>couchdb</a:t>
            </a:r>
            <a:r>
              <a:rPr lang="es-EC" sz="1400" dirty="0"/>
              <a:t>", "</a:t>
            </a:r>
            <a:r>
              <a:rPr lang="es-EC" sz="1400" dirty="0" err="1"/>
              <a:t>couchdb</a:t>
            </a:r>
            <a:r>
              <a:rPr lang="es-EC" sz="1400" dirty="0"/>
              <a:t>" : { "host" : "</a:t>
            </a:r>
            <a:r>
              <a:rPr lang="es-EC" sz="1400" dirty="0" err="1"/>
              <a:t>localhost</a:t>
            </a:r>
            <a:r>
              <a:rPr lang="es-EC" sz="1400" dirty="0"/>
              <a:t>", "</a:t>
            </a:r>
            <a:r>
              <a:rPr lang="es-EC" sz="1400" dirty="0" err="1"/>
              <a:t>port</a:t>
            </a:r>
            <a:r>
              <a:rPr lang="es-EC" sz="1400" dirty="0"/>
              <a:t>" : 5984, "</a:t>
            </a:r>
            <a:r>
              <a:rPr lang="es-EC" sz="1400" dirty="0" err="1"/>
              <a:t>db</a:t>
            </a:r>
            <a:r>
              <a:rPr lang="es-EC" sz="1400" dirty="0"/>
              <a:t>" : "tweets", "</a:t>
            </a:r>
            <a:r>
              <a:rPr lang="es-EC" sz="1400" dirty="0" err="1"/>
              <a:t>filter</a:t>
            </a:r>
            <a:r>
              <a:rPr lang="es-EC" sz="1400" dirty="0"/>
              <a:t>" : </a:t>
            </a:r>
            <a:r>
              <a:rPr lang="es-EC" sz="1400" dirty="0" err="1"/>
              <a:t>null</a:t>
            </a:r>
            <a:r>
              <a:rPr lang="es-EC" sz="1400" dirty="0"/>
              <a:t> }, "</a:t>
            </a:r>
            <a:r>
              <a:rPr lang="es-EC" sz="1400" dirty="0" err="1"/>
              <a:t>index</a:t>
            </a:r>
            <a:r>
              <a:rPr lang="es-EC" sz="1400" dirty="0"/>
              <a:t>" : { "</a:t>
            </a:r>
            <a:r>
              <a:rPr lang="es-EC" sz="1400" dirty="0" err="1"/>
              <a:t>index</a:t>
            </a:r>
            <a:r>
              <a:rPr lang="es-EC" sz="1400" dirty="0"/>
              <a:t>" : "tweets", "</a:t>
            </a:r>
            <a:r>
              <a:rPr lang="es-EC" sz="1400" dirty="0" err="1"/>
              <a:t>type</a:t>
            </a:r>
            <a:r>
              <a:rPr lang="es-EC" sz="1400" dirty="0"/>
              <a:t>" : "</a:t>
            </a:r>
            <a:r>
              <a:rPr lang="es-EC" sz="1400" dirty="0" err="1"/>
              <a:t>testdb</a:t>
            </a:r>
            <a:r>
              <a:rPr lang="es-EC" sz="1400" dirty="0"/>
              <a:t>", "</a:t>
            </a:r>
            <a:r>
              <a:rPr lang="es-EC" sz="1400" dirty="0" err="1"/>
              <a:t>bulk_size</a:t>
            </a:r>
            <a:r>
              <a:rPr lang="es-EC" sz="1400" dirty="0"/>
              <a:t>" : "100", "</a:t>
            </a:r>
            <a:r>
              <a:rPr lang="es-EC" sz="1400" dirty="0" err="1"/>
              <a:t>bulk_timeout</a:t>
            </a:r>
            <a:r>
              <a:rPr lang="es-EC" sz="1400" dirty="0"/>
              <a:t>" : "10ms" } }'</a:t>
            </a:r>
            <a:endParaRPr lang="es-ES" sz="1400" dirty="0"/>
          </a:p>
          <a:p>
            <a:endParaRPr lang="es-ES" dirty="0"/>
          </a:p>
        </p:txBody>
      </p:sp>
      <p:pic>
        <p:nvPicPr>
          <p:cNvPr id="4" name="Imagen 3"/>
          <p:cNvPicPr/>
          <p:nvPr/>
        </p:nvPicPr>
        <p:blipFill rotWithShape="1">
          <a:blip r:embed="rId3"/>
          <a:srcRect l="5109" t="16667" r="50366" b="45833"/>
          <a:stretch/>
        </p:blipFill>
        <p:spPr>
          <a:xfrm>
            <a:off x="1055440" y="2204864"/>
            <a:ext cx="7128792" cy="3168352"/>
          </a:xfrm>
          <a:prstGeom prst="rect">
            <a:avLst/>
          </a:prstGeom>
        </p:spPr>
      </p:pic>
      <p:pic>
        <p:nvPicPr>
          <p:cNvPr id="2" name="Imagen 1"/>
          <p:cNvPicPr>
            <a:picLocks noChangeAspect="1"/>
          </p:cNvPicPr>
          <p:nvPr/>
        </p:nvPicPr>
        <p:blipFill>
          <a:blip r:embed="rId4"/>
          <a:stretch>
            <a:fillRect/>
          </a:stretch>
        </p:blipFill>
        <p:spPr>
          <a:xfrm>
            <a:off x="10056440" y="5073178"/>
            <a:ext cx="981075" cy="600075"/>
          </a:xfrm>
          <a:prstGeom prst="rect">
            <a:avLst/>
          </a:prstGeom>
        </p:spPr>
      </p:pic>
    </p:spTree>
    <p:extLst>
      <p:ext uri="{BB962C8B-B14F-4D97-AF65-F5344CB8AC3E}">
        <p14:creationId xmlns:p14="http://schemas.microsoft.com/office/powerpoint/2010/main" val="406622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s-EC" dirty="0" err="1" smtClean="0"/>
              <a:t>Codigo</a:t>
            </a:r>
            <a:r>
              <a:rPr lang="es-EC" dirty="0" smtClean="0"/>
              <a:t> </a:t>
            </a:r>
            <a:r>
              <a:rPr lang="es-EC" dirty="0"/>
              <a:t>para subir los </a:t>
            </a:r>
            <a:r>
              <a:rPr lang="es-EC" dirty="0" err="1"/>
              <a:t>tweets</a:t>
            </a:r>
            <a:r>
              <a:rPr lang="es-EC" dirty="0"/>
              <a:t> al </a:t>
            </a:r>
            <a:r>
              <a:rPr lang="es-EC" dirty="0" err="1"/>
              <a:t>Elasticsearch</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00808"/>
            <a:ext cx="4905108" cy="310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86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Análisis de sentimientos negativos</a:t>
            </a:r>
            <a:r>
              <a:rPr lang="es-ES" dirty="0"/>
              <a:t/>
            </a:r>
            <a:br>
              <a:rPr lang="es-ES" dirty="0"/>
            </a:br>
            <a:endParaRPr lang="es-ES" dirty="0"/>
          </a:p>
        </p:txBody>
      </p:sp>
      <p:sp>
        <p:nvSpPr>
          <p:cNvPr id="3" name="Marcador de texto 2"/>
          <p:cNvSpPr>
            <a:spLocks noGrp="1"/>
          </p:cNvSpPr>
          <p:nvPr>
            <p:ph type="body" idx="1"/>
          </p:nvPr>
        </p:nvSpPr>
        <p:spPr/>
        <p:txBody>
          <a:bodyPr/>
          <a:lstStyle/>
          <a:p>
            <a:pPr marL="110490" indent="0">
              <a:buNone/>
            </a:pPr>
            <a:r>
              <a:rPr lang="es-EC" sz="1400" dirty="0" err="1" smtClean="0"/>
              <a:t>function</a:t>
            </a:r>
            <a:r>
              <a:rPr lang="es-EC" sz="1400" dirty="0" smtClean="0"/>
              <a:t>(</a:t>
            </a:r>
            <a:r>
              <a:rPr lang="es-EC" sz="1400" dirty="0" err="1" smtClean="0"/>
              <a:t>doc</a:t>
            </a:r>
            <a:r>
              <a:rPr lang="es-EC" sz="1400" dirty="0"/>
              <a:t>) {</a:t>
            </a:r>
            <a:endParaRPr lang="es-ES" sz="1400" dirty="0"/>
          </a:p>
          <a:p>
            <a:pPr marL="110490" indent="0">
              <a:buNone/>
            </a:pPr>
            <a:r>
              <a:rPr lang="en-US" sz="1400" dirty="0"/>
              <a:t>if(</a:t>
            </a:r>
            <a:r>
              <a:rPr lang="en-US" sz="1400" dirty="0" err="1"/>
              <a:t>doc.label.polarity</a:t>
            </a:r>
            <a:r>
              <a:rPr lang="en-US" sz="1400" dirty="0"/>
              <a:t>=='</a:t>
            </a:r>
            <a:r>
              <a:rPr lang="en-US" sz="1400" dirty="0" err="1"/>
              <a:t>neg</a:t>
            </a:r>
            <a:r>
              <a:rPr lang="en-US" sz="1400" dirty="0"/>
              <a:t>'&amp;&amp;</a:t>
            </a:r>
            <a:r>
              <a:rPr lang="en-US" sz="1400" dirty="0" err="1"/>
              <a:t>doc.place.full_name</a:t>
            </a:r>
            <a:r>
              <a:rPr lang="en-US" sz="1400" dirty="0"/>
              <a:t>== 'Ecuador') </a:t>
            </a:r>
            <a:r>
              <a:rPr lang="en-US" sz="1400" dirty="0" smtClean="0"/>
              <a:t>{ </a:t>
            </a:r>
            <a:r>
              <a:rPr lang="en-US" sz="1400" dirty="0"/>
              <a:t>emit(</a:t>
            </a:r>
            <a:r>
              <a:rPr lang="en-US" sz="1400" dirty="0" err="1"/>
              <a:t>doc.id,doc.text</a:t>
            </a:r>
            <a:r>
              <a:rPr lang="en-US" sz="1400" dirty="0"/>
              <a:t> );</a:t>
            </a:r>
            <a:endParaRPr lang="es-ES" sz="1400" dirty="0"/>
          </a:p>
          <a:p>
            <a:pPr marL="110490" indent="0">
              <a:buNone/>
            </a:pPr>
            <a:r>
              <a:rPr lang="es-EC" sz="1400" dirty="0"/>
              <a:t>}}</a:t>
            </a:r>
            <a:endParaRPr lang="es-ES" sz="1400" dirty="0"/>
          </a:p>
          <a:p>
            <a:r>
              <a:rPr lang="es-EC" sz="2400" dirty="0"/>
              <a:t>241 que han twitteado negativamente.</a:t>
            </a:r>
          </a:p>
          <a:p>
            <a:endParaRPr lang="es-ES" dirty="0"/>
          </a:p>
        </p:txBody>
      </p:sp>
      <p:pic>
        <p:nvPicPr>
          <p:cNvPr id="4" name="Imagen 3"/>
          <p:cNvPicPr/>
          <p:nvPr/>
        </p:nvPicPr>
        <p:blipFill>
          <a:blip r:embed="rId2"/>
          <a:stretch>
            <a:fillRect/>
          </a:stretch>
        </p:blipFill>
        <p:spPr>
          <a:xfrm>
            <a:off x="407368" y="3075911"/>
            <a:ext cx="7416824" cy="3401090"/>
          </a:xfrm>
          <a:prstGeom prst="rect">
            <a:avLst/>
          </a:prstGeom>
        </p:spPr>
      </p:pic>
    </p:spTree>
    <p:extLst>
      <p:ext uri="{BB962C8B-B14F-4D97-AF65-F5344CB8AC3E}">
        <p14:creationId xmlns:p14="http://schemas.microsoft.com/office/powerpoint/2010/main" val="215045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15650" y="463691"/>
            <a:ext cx="11360700" cy="763500"/>
          </a:xfrm>
          <a:prstGeom prst="rect">
            <a:avLst/>
          </a:prstGeom>
          <a:noFill/>
          <a:ln>
            <a:noFill/>
          </a:ln>
        </p:spPr>
        <p:txBody>
          <a:bodyPr lIns="121875" tIns="121875" rIns="121875" bIns="121875" anchor="t" anchorCtr="0">
            <a:noAutofit/>
          </a:bodyPr>
          <a:lstStyle/>
          <a:p>
            <a:pPr marL="0" marR="0" lvl="0" indent="0" algn="l" rtl="0">
              <a:spcBef>
                <a:spcPts val="0"/>
              </a:spcBef>
              <a:spcAft>
                <a:spcPts val="0"/>
              </a:spcAft>
              <a:buClr>
                <a:schemeClr val="dk1"/>
              </a:buClr>
              <a:buSzPct val="25000"/>
              <a:buFont typeface="Questrial"/>
              <a:buNone/>
            </a:pPr>
            <a:r>
              <a:rPr lang="es" dirty="0" smtClean="0"/>
              <a:t>Proyecto Final</a:t>
            </a:r>
            <a:endParaRPr lang="es" dirty="0"/>
          </a:p>
          <a:p>
            <a:pPr marL="0" marR="0" lvl="0" indent="0" algn="l" rtl="0">
              <a:spcBef>
                <a:spcPts val="0"/>
              </a:spcBef>
              <a:spcAft>
                <a:spcPts val="0"/>
              </a:spcAft>
              <a:buClr>
                <a:schemeClr val="dk1"/>
              </a:buClr>
              <a:buSzPct val="25000"/>
              <a:buFont typeface="Questrial"/>
              <a:buNone/>
            </a:pPr>
            <a:endParaRPr sz="4400" b="0" i="0" u="none" strike="noStrike" cap="none" dirty="0">
              <a:solidFill>
                <a:schemeClr val="dk2"/>
              </a:solidFill>
              <a:latin typeface="Questrial"/>
              <a:ea typeface="Questrial"/>
              <a:cs typeface="Questrial"/>
              <a:sym typeface="Questrial"/>
            </a:endParaRPr>
          </a:p>
          <a:p>
            <a:pPr marL="0" marR="0" lvl="0" indent="0" algn="l" rtl="0">
              <a:spcBef>
                <a:spcPts val="0"/>
              </a:spcBef>
              <a:buClr>
                <a:schemeClr val="dk2"/>
              </a:buClr>
              <a:buSzPct val="25000"/>
              <a:buFont typeface="Questrial"/>
              <a:buNone/>
            </a:pPr>
            <a:endParaRPr sz="4400" b="0" i="0" u="none" strike="noStrike" cap="none" dirty="0">
              <a:solidFill>
                <a:schemeClr val="dk2"/>
              </a:solidFill>
              <a:latin typeface="Questrial"/>
              <a:ea typeface="Questrial"/>
              <a:cs typeface="Questrial"/>
              <a:sym typeface="Questrial"/>
            </a:endParaRPr>
          </a:p>
        </p:txBody>
      </p:sp>
      <p:sp>
        <p:nvSpPr>
          <p:cNvPr id="132" name="Shape 132"/>
          <p:cNvSpPr txBox="1">
            <a:spLocks noGrp="1"/>
          </p:cNvSpPr>
          <p:nvPr>
            <p:ph type="body" idx="1"/>
          </p:nvPr>
        </p:nvSpPr>
        <p:spPr>
          <a:xfrm>
            <a:off x="415600" y="1536633"/>
            <a:ext cx="11360800" cy="4555199"/>
          </a:xfrm>
          <a:prstGeom prst="rect">
            <a:avLst/>
          </a:prstGeom>
          <a:noFill/>
          <a:ln>
            <a:noFill/>
          </a:ln>
        </p:spPr>
        <p:txBody>
          <a:bodyPr lIns="121875" tIns="121875" rIns="121875" bIns="121875" anchor="t" anchorCtr="0">
            <a:noAutofit/>
          </a:bodyPr>
          <a:lstStyle/>
          <a:p>
            <a:pPr marL="320040" marR="0" lvl="0" indent="-320040" algn="just" rtl="0">
              <a:spcBef>
                <a:spcPts val="0"/>
              </a:spcBef>
              <a:buClr>
                <a:schemeClr val="accent2"/>
              </a:buClr>
              <a:buSzPct val="25000"/>
              <a:buFont typeface="Noto Sans Symbols"/>
              <a:buNone/>
            </a:pPr>
            <a:r>
              <a:rPr lang="en-US" sz="2400" dirty="0" err="1" smtClean="0"/>
              <a:t>Objetivos</a:t>
            </a:r>
            <a:endParaRPr lang="en-US" sz="2400" dirty="0" smtClean="0"/>
          </a:p>
          <a:p>
            <a:pPr lvl="0" indent="-320040" algn="just">
              <a:buSzPct val="25000"/>
              <a:buNone/>
            </a:pPr>
            <a:r>
              <a:rPr lang="es-ES" sz="2400" dirty="0"/>
              <a:t>Implementar e investigar el funcionamiento de un clasificador de sentimientos utilizando </a:t>
            </a:r>
            <a:r>
              <a:rPr lang="es-ES" sz="2400" dirty="0" smtClean="0"/>
              <a:t>datos </a:t>
            </a:r>
            <a:r>
              <a:rPr lang="es-ES" sz="2400" dirty="0"/>
              <a:t>recolectados de Twitter ,</a:t>
            </a:r>
            <a:r>
              <a:rPr lang="es-ES" sz="2400" dirty="0" smtClean="0"/>
              <a:t> </a:t>
            </a:r>
            <a:r>
              <a:rPr lang="es-ES" sz="2400" dirty="0"/>
              <a:t>para identificar tendencias de opinión sobre </a:t>
            </a:r>
            <a:r>
              <a:rPr lang="es-ES" sz="2400" dirty="0" smtClean="0"/>
              <a:t>La tendencia en opinión en la ciudadanía de quito.</a:t>
            </a:r>
            <a:endParaRP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sz="2000" dirty="0"/>
              <a:t>function(doc) {</a:t>
            </a:r>
            <a:endParaRPr lang="es-EC" sz="2000" dirty="0"/>
          </a:p>
          <a:p>
            <a:r>
              <a:rPr lang="en-US" sz="2000" dirty="0"/>
              <a:t>if(</a:t>
            </a:r>
            <a:r>
              <a:rPr lang="en-US" sz="2000" dirty="0" err="1"/>
              <a:t>doc.label.polarity</a:t>
            </a:r>
            <a:r>
              <a:rPr lang="en-US" sz="2000" dirty="0"/>
              <a:t>=='</a:t>
            </a:r>
            <a:r>
              <a:rPr lang="en-US" sz="2000" dirty="0" err="1"/>
              <a:t>pos</a:t>
            </a:r>
            <a:r>
              <a:rPr lang="en-US" sz="2000" dirty="0"/>
              <a:t>'&amp;&amp;</a:t>
            </a:r>
            <a:r>
              <a:rPr lang="en-US" sz="2000" dirty="0" err="1"/>
              <a:t>doc.place.full_name</a:t>
            </a:r>
            <a:r>
              <a:rPr lang="en-US" sz="2000" dirty="0"/>
              <a:t>== 'Ecuador') {</a:t>
            </a:r>
            <a:endParaRPr lang="es-EC" sz="2000" dirty="0"/>
          </a:p>
          <a:p>
            <a:r>
              <a:rPr lang="en-US" sz="2000" dirty="0"/>
              <a:t>  emit(</a:t>
            </a:r>
            <a:r>
              <a:rPr lang="en-US" sz="2000" dirty="0" err="1"/>
              <a:t>doc.id,doc.text</a:t>
            </a:r>
            <a:r>
              <a:rPr lang="en-US" sz="2000" dirty="0"/>
              <a:t> );</a:t>
            </a:r>
            <a:endParaRPr lang="es-EC" sz="2000" dirty="0"/>
          </a:p>
          <a:p>
            <a:r>
              <a:rPr lang="es-EC" sz="2000" dirty="0"/>
              <a:t>}}</a:t>
            </a:r>
          </a:p>
          <a:p>
            <a:endParaRPr lang="es-EC" dirty="0"/>
          </a:p>
        </p:txBody>
      </p:sp>
      <p:sp>
        <p:nvSpPr>
          <p:cNvPr id="4" name="Título 1"/>
          <p:cNvSpPr>
            <a:spLocks noGrp="1"/>
          </p:cNvSpPr>
          <p:nvPr>
            <p:ph type="title"/>
          </p:nvPr>
        </p:nvSpPr>
        <p:spPr>
          <a:xfrm>
            <a:off x="695400" y="574468"/>
            <a:ext cx="10871199" cy="990599"/>
          </a:xfrm>
        </p:spPr>
        <p:txBody>
          <a:bodyPr/>
          <a:lstStyle/>
          <a:p>
            <a:r>
              <a:rPr lang="es-EC" dirty="0" smtClean="0"/>
              <a:t>Análisis de </a:t>
            </a:r>
            <a:r>
              <a:rPr lang="es-EC" dirty="0"/>
              <a:t>sentimientos </a:t>
            </a:r>
            <a:r>
              <a:rPr lang="es-EC" dirty="0" smtClean="0"/>
              <a:t>positivos</a:t>
            </a:r>
            <a:r>
              <a:rPr lang="es-ES" dirty="0"/>
              <a:t/>
            </a:r>
            <a:br>
              <a:rPr lang="es-ES" dirty="0"/>
            </a:br>
            <a:r>
              <a:rPr lang="es-EC" dirty="0"/>
              <a:t> </a:t>
            </a:r>
            <a:r>
              <a:rPr lang="es-EC" sz="1200" dirty="0"/>
              <a:t>Cantidad de gente que a twitteado positivamente es 596</a:t>
            </a:r>
            <a:r>
              <a:rPr lang="es-EC" dirty="0"/>
              <a:t/>
            </a:r>
            <a:br>
              <a:rPr lang="es-EC" dirty="0"/>
            </a:br>
            <a:endParaRPr lang="es-ES" dirty="0"/>
          </a:p>
        </p:txBody>
      </p:sp>
      <p:pic>
        <p:nvPicPr>
          <p:cNvPr id="5" name="Imagen 4"/>
          <p:cNvPicPr/>
          <p:nvPr/>
        </p:nvPicPr>
        <p:blipFill>
          <a:blip r:embed="rId2"/>
          <a:stretch>
            <a:fillRect/>
          </a:stretch>
        </p:blipFill>
        <p:spPr>
          <a:xfrm>
            <a:off x="2999656" y="2564904"/>
            <a:ext cx="8928992" cy="4149080"/>
          </a:xfrm>
          <a:prstGeom prst="rect">
            <a:avLst/>
          </a:prstGeom>
        </p:spPr>
      </p:pic>
    </p:spTree>
    <p:extLst>
      <p:ext uri="{BB962C8B-B14F-4D97-AF65-F5344CB8AC3E}">
        <p14:creationId xmlns:p14="http://schemas.microsoft.com/office/powerpoint/2010/main" val="401312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body" idx="1"/>
          </p:nvPr>
        </p:nvSpPr>
        <p:spPr>
          <a:xfrm>
            <a:off x="479376" y="116632"/>
            <a:ext cx="10871200" cy="5762625"/>
          </a:xfrm>
        </p:spPr>
        <p:txBody>
          <a:bodyPr/>
          <a:lstStyle/>
          <a:p>
            <a:r>
              <a:rPr lang="es-EC" sz="2400" dirty="0"/>
              <a:t>Ahora generamos la vista de los tweets filtrados neutralmente fueron﻿ </a:t>
            </a:r>
            <a:r>
              <a:rPr lang="es-EC" sz="2400" dirty="0" smtClean="0"/>
              <a:t>12361</a:t>
            </a:r>
          </a:p>
          <a:p>
            <a:endParaRPr lang="es-EC" sz="2400" dirty="0"/>
          </a:p>
          <a:p>
            <a:endParaRPr lang="es-ES" sz="2400" dirty="0"/>
          </a:p>
          <a:p>
            <a:r>
              <a:rPr lang="en-US" sz="1600" dirty="0"/>
              <a:t>function(doc) {</a:t>
            </a:r>
            <a:endParaRPr lang="es-ES" sz="1600" dirty="0"/>
          </a:p>
          <a:p>
            <a:r>
              <a:rPr lang="en-US" sz="1600" dirty="0"/>
              <a:t>if(</a:t>
            </a:r>
            <a:r>
              <a:rPr lang="en-US" sz="1600" dirty="0" err="1"/>
              <a:t>doc.label.polarity</a:t>
            </a:r>
            <a:r>
              <a:rPr lang="en-US" sz="1600" dirty="0"/>
              <a:t>=='</a:t>
            </a:r>
            <a:r>
              <a:rPr lang="en-US" sz="1600" dirty="0" err="1"/>
              <a:t>neu</a:t>
            </a:r>
            <a:r>
              <a:rPr lang="en-US" sz="1600" dirty="0"/>
              <a:t>'&amp;&amp;</a:t>
            </a:r>
            <a:r>
              <a:rPr lang="en-US" sz="1600" dirty="0" err="1"/>
              <a:t>doc.place.country_code</a:t>
            </a:r>
            <a:r>
              <a:rPr lang="en-US" sz="1600" dirty="0"/>
              <a:t>=='EC') {</a:t>
            </a:r>
            <a:endParaRPr lang="es-ES" sz="1600" dirty="0"/>
          </a:p>
          <a:p>
            <a:r>
              <a:rPr lang="en-US" sz="1600" dirty="0"/>
              <a:t>  emit(</a:t>
            </a:r>
            <a:r>
              <a:rPr lang="en-US" sz="1600" dirty="0" err="1"/>
              <a:t>doc.id,doc.text</a:t>
            </a:r>
            <a:r>
              <a:rPr lang="en-US" sz="1600" dirty="0"/>
              <a:t> );</a:t>
            </a:r>
            <a:endParaRPr lang="es-ES" sz="1600" dirty="0"/>
          </a:p>
          <a:p>
            <a:r>
              <a:rPr lang="es-EC" sz="1600" dirty="0"/>
              <a:t>}}</a:t>
            </a:r>
            <a:endParaRPr lang="es-ES" sz="1600" dirty="0"/>
          </a:p>
          <a:p>
            <a:endParaRPr lang="es-ES" dirty="0"/>
          </a:p>
        </p:txBody>
      </p:sp>
      <p:pic>
        <p:nvPicPr>
          <p:cNvPr id="8" name="Imagen 7"/>
          <p:cNvPicPr/>
          <p:nvPr/>
        </p:nvPicPr>
        <p:blipFill>
          <a:blip r:embed="rId2"/>
          <a:stretch>
            <a:fillRect/>
          </a:stretch>
        </p:blipFill>
        <p:spPr>
          <a:xfrm>
            <a:off x="3071664" y="2276872"/>
            <a:ext cx="7200800" cy="4464495"/>
          </a:xfrm>
          <a:prstGeom prst="rect">
            <a:avLst/>
          </a:prstGeom>
        </p:spPr>
      </p:pic>
    </p:spTree>
    <p:extLst>
      <p:ext uri="{BB962C8B-B14F-4D97-AF65-F5344CB8AC3E}">
        <p14:creationId xmlns:p14="http://schemas.microsoft.com/office/powerpoint/2010/main" val="416354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5"/>
            </a:pPr>
            <a:r>
              <a:rPr lang="es-ES" sz="3000" dirty="0" smtClean="0">
                <a:latin typeface="Calibri"/>
                <a:ea typeface="Calibri"/>
                <a:cs typeface="Calibri"/>
                <a:sym typeface="Calibri"/>
              </a:rPr>
              <a:t>Por </a:t>
            </a:r>
            <a:r>
              <a:rPr lang="es-ES" sz="3000" dirty="0">
                <a:latin typeface="Calibri"/>
                <a:ea typeface="Calibri"/>
                <a:cs typeface="Calibri"/>
                <a:sym typeface="Calibri"/>
              </a:rPr>
              <a:t>último se debe analizar cada uno de los tweets para cada candidato o partido al que pertenezca esto permitirá identificar cual es la tendencia de la opinión pública. Para saber cuál es la tendencia se deberá hacer una presentación de gráficos, tablas para poder comprender fácilmente los resultados que se van a presentar para esto se necesitara la </a:t>
            </a:r>
            <a:r>
              <a:rPr lang="es-ES" sz="3000" dirty="0" smtClean="0">
                <a:latin typeface="Calibri"/>
                <a:ea typeface="Calibri"/>
                <a:cs typeface="Calibri"/>
                <a:sym typeface="Calibri"/>
              </a:rPr>
              <a:t>herramienta. </a:t>
            </a:r>
          </a:p>
          <a:p>
            <a:pPr marL="514350" lvl="0" indent="-514350" algn="just">
              <a:buAutoNum type="arabicPeriod" startAt="5"/>
            </a:pPr>
            <a:endParaRPr sz="3000" dirty="0">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3505129617"/>
              </p:ext>
            </p:extLst>
          </p:nvPr>
        </p:nvGraphicFramePr>
        <p:xfrm>
          <a:off x="4727848" y="4581128"/>
          <a:ext cx="3096344" cy="1296145"/>
        </p:xfrm>
        <a:graphic>
          <a:graphicData uri="http://schemas.openxmlformats.org/drawingml/2006/table">
            <a:tbl>
              <a:tblPr firstRow="1" firstCol="1" bandRow="1">
                <a:tableStyleId>{5C22544A-7EE6-4342-B048-85BDC9FD1C3A}</a:tableStyleId>
              </a:tblPr>
              <a:tblGrid>
                <a:gridCol w="1548172">
                  <a:extLst>
                    <a:ext uri="{9D8B030D-6E8A-4147-A177-3AD203B41FA5}">
                      <a16:colId xmlns:a16="http://schemas.microsoft.com/office/drawing/2014/main" xmlns="" val="3052522205"/>
                    </a:ext>
                  </a:extLst>
                </a:gridCol>
                <a:gridCol w="1548172">
                  <a:extLst>
                    <a:ext uri="{9D8B030D-6E8A-4147-A177-3AD203B41FA5}">
                      <a16:colId xmlns:a16="http://schemas.microsoft.com/office/drawing/2014/main" xmlns="" val="2026985349"/>
                    </a:ext>
                  </a:extLst>
                </a:gridCol>
              </a:tblGrid>
              <a:tr h="259229">
                <a:tc>
                  <a:txBody>
                    <a:bodyPr/>
                    <a:lstStyle/>
                    <a:p>
                      <a:pPr>
                        <a:lnSpc>
                          <a:spcPct val="107000"/>
                        </a:lnSpc>
                        <a:spcAft>
                          <a:spcPts val="0"/>
                        </a:spcAft>
                      </a:pPr>
                      <a:r>
                        <a:rPr lang="es-EC" sz="1100" dirty="0">
                          <a:effectLst/>
                        </a:rPr>
                        <a:t>Datos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268710785"/>
                  </a:ext>
                </a:extLst>
              </a:tr>
              <a:tr h="259229">
                <a:tc>
                  <a:txBody>
                    <a:bodyPr/>
                    <a:lstStyle/>
                    <a:p>
                      <a:pPr>
                        <a:lnSpc>
                          <a:spcPct val="107000"/>
                        </a:lnSpc>
                        <a:spcAft>
                          <a:spcPts val="0"/>
                        </a:spcAft>
                      </a:pPr>
                      <a:r>
                        <a:rPr lang="es-EC" sz="1100">
                          <a:effectLst/>
                        </a:rPr>
                        <a:t>Sentimiento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EC" sz="1100">
                          <a:effectLst/>
                        </a:rPr>
                        <a:t># Tweets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738120634"/>
                  </a:ext>
                </a:extLst>
              </a:tr>
              <a:tr h="259229">
                <a:tc>
                  <a:txBody>
                    <a:bodyPr/>
                    <a:lstStyle/>
                    <a:p>
                      <a:pPr>
                        <a:lnSpc>
                          <a:spcPct val="107000"/>
                        </a:lnSpc>
                        <a:spcAft>
                          <a:spcPts val="0"/>
                        </a:spcAft>
                      </a:pPr>
                      <a:r>
                        <a:rPr lang="es-EC" sz="1100">
                          <a:effectLst/>
                        </a:rPr>
                        <a:t>neu</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12361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41359601"/>
                  </a:ext>
                </a:extLst>
              </a:tr>
              <a:tr h="259229">
                <a:tc>
                  <a:txBody>
                    <a:bodyPr/>
                    <a:lstStyle/>
                    <a:p>
                      <a:pPr>
                        <a:lnSpc>
                          <a:spcPct val="107000"/>
                        </a:lnSpc>
                        <a:spcAft>
                          <a:spcPts val="0"/>
                        </a:spcAft>
                      </a:pPr>
                      <a:r>
                        <a:rPr lang="es-EC" sz="1100">
                          <a:effectLst/>
                        </a:rPr>
                        <a:t>pos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596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28394962"/>
                  </a:ext>
                </a:extLst>
              </a:tr>
              <a:tr h="259229">
                <a:tc>
                  <a:txBody>
                    <a:bodyPr/>
                    <a:lstStyle/>
                    <a:p>
                      <a:pPr>
                        <a:lnSpc>
                          <a:spcPct val="107000"/>
                        </a:lnSpc>
                        <a:spcAft>
                          <a:spcPts val="0"/>
                        </a:spcAft>
                      </a:pPr>
                      <a:r>
                        <a:rPr lang="es-EC" sz="1100">
                          <a:effectLst/>
                        </a:rPr>
                        <a:t>neg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dirty="0">
                          <a:effectLst/>
                        </a:rPr>
                        <a:t>241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047807123"/>
                  </a:ext>
                </a:extLst>
              </a:tr>
            </a:tbl>
          </a:graphicData>
        </a:graphic>
      </p:graphicFrame>
    </p:spTree>
    <p:extLst>
      <p:ext uri="{BB962C8B-B14F-4D97-AF65-F5344CB8AC3E}">
        <p14:creationId xmlns:p14="http://schemas.microsoft.com/office/powerpoint/2010/main" val="1807222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4" name="3 Imagen" descr="https://scontent-mia1-2.xx.fbcdn.net/v/t35.0-12/16931182_10202854705006147_1373412231_o.png?oh=dc34f998479a87f7b26ec15d5edc35d9&amp;oe=58B1AD39"/>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556792"/>
            <a:ext cx="9865096" cy="3312368"/>
          </a:xfrm>
          <a:prstGeom prst="rect">
            <a:avLst/>
          </a:prstGeom>
          <a:noFill/>
          <a:ln>
            <a:noFill/>
          </a:ln>
        </p:spPr>
      </p:pic>
    </p:spTree>
    <p:extLst>
      <p:ext uri="{BB962C8B-B14F-4D97-AF65-F5344CB8AC3E}">
        <p14:creationId xmlns:p14="http://schemas.microsoft.com/office/powerpoint/2010/main" val="751926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5" name="4 Imagen" descr="https://scontent-mia1-2.xx.fbcdn.net/v/t35.0-12/16930723_10202854706366181_500183698_o.png?oh=4da24c501d71b84fcd9c41fa4f6d2e89&amp;oe=58B1B08C"/>
          <p:cNvPicPr/>
          <p:nvPr/>
        </p:nvPicPr>
        <p:blipFill>
          <a:blip r:embed="rId2">
            <a:extLst>
              <a:ext uri="{28A0092B-C50C-407E-A947-70E740481C1C}">
                <a14:useLocalDpi xmlns:a14="http://schemas.microsoft.com/office/drawing/2010/main" val="0"/>
              </a:ext>
            </a:extLst>
          </a:blip>
          <a:srcRect/>
          <a:stretch>
            <a:fillRect/>
          </a:stretch>
        </p:blipFill>
        <p:spPr bwMode="auto">
          <a:xfrm>
            <a:off x="767408" y="1628800"/>
            <a:ext cx="10441160" cy="3168351"/>
          </a:xfrm>
          <a:prstGeom prst="rect">
            <a:avLst/>
          </a:prstGeom>
          <a:noFill/>
          <a:ln>
            <a:noFill/>
          </a:ln>
        </p:spPr>
      </p:pic>
    </p:spTree>
    <p:extLst>
      <p:ext uri="{BB962C8B-B14F-4D97-AF65-F5344CB8AC3E}">
        <p14:creationId xmlns:p14="http://schemas.microsoft.com/office/powerpoint/2010/main" val="2493709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endParaRPr lang="es-EC" dirty="0" smtClean="0"/>
          </a:p>
          <a:p>
            <a:pPr marL="110490" indent="0">
              <a:buNone/>
            </a:pPr>
            <a:endParaRPr lang="es-EC" dirty="0"/>
          </a:p>
        </p:txBody>
      </p:sp>
      <p:graphicFrame>
        <p:nvGraphicFramePr>
          <p:cNvPr id="6" name="Gráfico 5"/>
          <p:cNvGraphicFramePr/>
          <p:nvPr>
            <p:extLst>
              <p:ext uri="{D42A27DB-BD31-4B8C-83A1-F6EECF244321}">
                <p14:modId xmlns:p14="http://schemas.microsoft.com/office/powerpoint/2010/main" val="3971523429"/>
              </p:ext>
            </p:extLst>
          </p:nvPr>
        </p:nvGraphicFramePr>
        <p:xfrm>
          <a:off x="2567608" y="2057399"/>
          <a:ext cx="5814392" cy="4419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7592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Conclusiones</a:t>
            </a:r>
            <a:endParaRPr lang="es-ES" dirty="0"/>
          </a:p>
        </p:txBody>
      </p:sp>
      <p:sp>
        <p:nvSpPr>
          <p:cNvPr id="3" name="2 Marcador de texto"/>
          <p:cNvSpPr>
            <a:spLocks noGrp="1"/>
          </p:cNvSpPr>
          <p:nvPr>
            <p:ph type="body" idx="1"/>
          </p:nvPr>
        </p:nvSpPr>
        <p:spPr/>
        <p:txBody>
          <a:bodyPr/>
          <a:lstStyle/>
          <a:p>
            <a:pPr algn="just"/>
            <a:r>
              <a:rPr lang="es-ES" dirty="0"/>
              <a:t>•	</a:t>
            </a:r>
            <a:r>
              <a:rPr lang="es-ES" sz="2600" dirty="0"/>
              <a:t>Concluyo que con este proyecto final hemos abordado la compleja tarea de explicar el contexto del análisis de sentimientos y algunos conceptos relacionados con esta área.</a:t>
            </a:r>
          </a:p>
          <a:p>
            <a:pPr algn="just"/>
            <a:r>
              <a:rPr lang="es-ES" sz="2600" dirty="0"/>
              <a:t>•	Concluyo también el análisis de sentimiento es una herramienta muy poderosa, con la cual se puede obtener una gran cantidad de información apreciable para la empresa u organización.</a:t>
            </a:r>
          </a:p>
          <a:p>
            <a:pPr algn="just"/>
            <a:r>
              <a:rPr lang="es-ES" sz="2600" dirty="0"/>
              <a:t>•	Además puedo concluir que como los datos provienen de fuentes como </a:t>
            </a:r>
            <a:r>
              <a:rPr lang="es-ES" sz="2600" dirty="0" err="1"/>
              <a:t>Twitter</a:t>
            </a:r>
            <a:r>
              <a:rPr lang="es-ES" sz="2600" dirty="0"/>
              <a:t>, Facebook o blogs, los cuales progresan en volúmenes inmanejables la minería de datos juega un papel relevante en cualquier proceso, ya que permite el almacenamiento y procesamiento de grandes cantidades de datos.</a:t>
            </a:r>
          </a:p>
          <a:p>
            <a:endParaRPr lang="es-ES" dirty="0"/>
          </a:p>
        </p:txBody>
      </p:sp>
    </p:spTree>
    <p:extLst>
      <p:ext uri="{BB962C8B-B14F-4D97-AF65-F5344CB8AC3E}">
        <p14:creationId xmlns:p14="http://schemas.microsoft.com/office/powerpoint/2010/main" val="25411431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Trabajos</a:t>
            </a:r>
            <a:r>
              <a:rPr lang="en-US" dirty="0" smtClean="0"/>
              <a:t> </a:t>
            </a:r>
            <a:r>
              <a:rPr lang="en-US" dirty="0" err="1" smtClean="0"/>
              <a:t>futuros</a:t>
            </a:r>
            <a:endParaRPr lang="es-ES" dirty="0"/>
          </a:p>
        </p:txBody>
      </p:sp>
      <p:sp>
        <p:nvSpPr>
          <p:cNvPr id="3" name="2 Marcador de texto"/>
          <p:cNvSpPr>
            <a:spLocks noGrp="1"/>
          </p:cNvSpPr>
          <p:nvPr>
            <p:ph type="body" idx="1"/>
          </p:nvPr>
        </p:nvSpPr>
        <p:spPr/>
        <p:txBody>
          <a:bodyPr/>
          <a:lstStyle/>
          <a:p>
            <a:r>
              <a:rPr lang="es-ES" dirty="0"/>
              <a:t>•	Para trabajos futuros es difícil especular sobre como un sistema relativamente aprendiz evolucionara en un futuro, pero existe una afirmación muy general en la cual se dice que el análisis de sentimientos necesita ir más allá de una escala unidimensional positiva-negativa. </a:t>
            </a:r>
          </a:p>
          <a:p>
            <a:r>
              <a:rPr lang="es-ES" dirty="0"/>
              <a:t>•	Entonces podemos decir que en un futuro no muy lejano, para capturar y razonar de manera más efectiva el amplio rango de emociones que los humanos expresan por escrito, se necesitara una escala multidimensional más </a:t>
            </a:r>
            <a:r>
              <a:rPr lang="es-ES" dirty="0" smtClean="0"/>
              <a:t>sofisticada</a:t>
            </a:r>
            <a:endParaRPr lang="es-ES" dirty="0"/>
          </a:p>
        </p:txBody>
      </p:sp>
    </p:spTree>
    <p:extLst>
      <p:ext uri="{BB962C8B-B14F-4D97-AF65-F5344CB8AC3E}">
        <p14:creationId xmlns:p14="http://schemas.microsoft.com/office/powerpoint/2010/main" val="1294198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smtClean="0"/>
              <a:t>Repositorio</a:t>
            </a:r>
            <a:endParaRPr lang="es-EC" dirty="0"/>
          </a:p>
        </p:txBody>
      </p:sp>
      <p:pic>
        <p:nvPicPr>
          <p:cNvPr id="4" name="Imagen 3"/>
          <p:cNvPicPr>
            <a:picLocks noChangeAspect="1"/>
          </p:cNvPicPr>
          <p:nvPr/>
        </p:nvPicPr>
        <p:blipFill>
          <a:blip r:embed="rId2"/>
          <a:stretch>
            <a:fillRect/>
          </a:stretch>
        </p:blipFill>
        <p:spPr>
          <a:xfrm>
            <a:off x="551384" y="1219199"/>
            <a:ext cx="10587558" cy="5642564"/>
          </a:xfrm>
          <a:prstGeom prst="rect">
            <a:avLst/>
          </a:prstGeom>
        </p:spPr>
      </p:pic>
      <p:sp>
        <p:nvSpPr>
          <p:cNvPr id="3" name="Marcador de texto 2"/>
          <p:cNvSpPr>
            <a:spLocks noGrp="1"/>
          </p:cNvSpPr>
          <p:nvPr>
            <p:ph type="body" idx="1"/>
          </p:nvPr>
        </p:nvSpPr>
        <p:spPr/>
        <p:txBody>
          <a:bodyPr/>
          <a:lstStyle/>
          <a:p>
            <a:endParaRPr lang="es-EC" dirty="0"/>
          </a:p>
        </p:txBody>
      </p:sp>
    </p:spTree>
    <p:extLst>
      <p:ext uri="{BB962C8B-B14F-4D97-AF65-F5344CB8AC3E}">
        <p14:creationId xmlns:p14="http://schemas.microsoft.com/office/powerpoint/2010/main" val="274043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a:t>
            </a:r>
            <a:endParaRPr lang="es-ES" dirty="0"/>
          </a:p>
        </p:txBody>
      </p:sp>
      <p:sp>
        <p:nvSpPr>
          <p:cNvPr id="3" name="Marcador de texto 2"/>
          <p:cNvSpPr>
            <a:spLocks noGrp="1"/>
          </p:cNvSpPr>
          <p:nvPr>
            <p:ph type="body" idx="1"/>
          </p:nvPr>
        </p:nvSpPr>
        <p:spPr/>
        <p:txBody>
          <a:bodyPr/>
          <a:lstStyle/>
          <a:p>
            <a:pPr marL="110490" indent="0">
              <a:buNone/>
            </a:pPr>
            <a:endParaRPr lang="es-ES" dirty="0"/>
          </a:p>
          <a:p>
            <a:r>
              <a:rPr lang="es-ES" dirty="0"/>
              <a:t>[1] 	Clasificación de Patrones (Duda, </a:t>
            </a:r>
            <a:r>
              <a:rPr lang="es-ES" dirty="0" err="1"/>
              <a:t>Hart</a:t>
            </a:r>
            <a:r>
              <a:rPr lang="es-ES" dirty="0"/>
              <a:t>)</a:t>
            </a:r>
          </a:p>
          <a:p>
            <a:r>
              <a:rPr lang="es-ES" dirty="0"/>
              <a:t>[2] 	Aprendizaje de la máquina (Tom Mitchell</a:t>
            </a:r>
            <a:r>
              <a:rPr lang="es-ES" dirty="0" smtClean="0"/>
              <a:t>)</a:t>
            </a:r>
            <a:endParaRPr lang="es-ES" dirty="0"/>
          </a:p>
          <a:p>
            <a:r>
              <a:rPr lang="es-ES" dirty="0"/>
              <a:t>[3] 	Introducción al Aprendizaje Automático (</a:t>
            </a:r>
            <a:r>
              <a:rPr lang="es-ES" dirty="0" err="1"/>
              <a:t>Ethem</a:t>
            </a:r>
            <a:r>
              <a:rPr lang="es-ES" dirty="0"/>
              <a:t> </a:t>
            </a:r>
            <a:r>
              <a:rPr lang="es-ES" dirty="0" err="1"/>
              <a:t>Alpaydin</a:t>
            </a:r>
            <a:r>
              <a:rPr lang="es-ES" dirty="0" smtClean="0"/>
              <a:t>)</a:t>
            </a:r>
            <a:endParaRPr lang="es-ES" dirty="0"/>
          </a:p>
          <a:p>
            <a:r>
              <a:rPr lang="es-ES" dirty="0"/>
              <a:t>[4] 	Redes Neuronales (</a:t>
            </a:r>
            <a:r>
              <a:rPr lang="es-ES" dirty="0" err="1"/>
              <a:t>Simon</a:t>
            </a:r>
            <a:r>
              <a:rPr lang="es-ES" dirty="0"/>
              <a:t> </a:t>
            </a:r>
            <a:r>
              <a:rPr lang="es-ES" dirty="0" err="1"/>
              <a:t>Haykin</a:t>
            </a:r>
            <a:r>
              <a:rPr lang="es-ES" dirty="0" smtClean="0"/>
              <a:t>)</a:t>
            </a:r>
            <a:endParaRPr lang="es-ES" dirty="0"/>
          </a:p>
          <a:p>
            <a:r>
              <a:rPr lang="es-ES" dirty="0"/>
              <a:t>[5] 	Aprendizaje de máquinas: un enfoque algorítmico (</a:t>
            </a:r>
            <a:r>
              <a:rPr lang="es-ES" dirty="0" err="1"/>
              <a:t>Marsland</a:t>
            </a:r>
            <a:r>
              <a:rPr lang="es-ES" dirty="0"/>
              <a:t>)</a:t>
            </a:r>
          </a:p>
          <a:p>
            <a:pPr marL="110490" indent="0">
              <a:buNone/>
            </a:pPr>
            <a:r>
              <a:rPr lang="es-ES" dirty="0" smtClean="0"/>
              <a:t> [</a:t>
            </a:r>
            <a:r>
              <a:rPr lang="es-ES" dirty="0"/>
              <a:t>6] 	J </a:t>
            </a:r>
            <a:r>
              <a:rPr lang="es-ES" dirty="0" err="1"/>
              <a:t>Learning</a:t>
            </a:r>
            <a:r>
              <a:rPr lang="es-ES" dirty="0"/>
              <a:t> </a:t>
            </a:r>
            <a:r>
              <a:rPr lang="es-ES" dirty="0" err="1"/>
              <a:t>scikit-learn</a:t>
            </a:r>
            <a:r>
              <a:rPr lang="es-ES" dirty="0"/>
              <a:t>: Machine </a:t>
            </a:r>
            <a:r>
              <a:rPr lang="es-ES" dirty="0" err="1"/>
              <a:t>Learning</a:t>
            </a:r>
            <a:r>
              <a:rPr lang="es-ES" dirty="0"/>
              <a:t> in Python.</a:t>
            </a:r>
          </a:p>
          <a:p>
            <a:r>
              <a:rPr lang="es-ES" dirty="0"/>
              <a:t>[7] 	</a:t>
            </a:r>
            <a:r>
              <a:rPr lang="es-ES" dirty="0" err="1"/>
              <a:t>Programming</a:t>
            </a:r>
            <a:r>
              <a:rPr lang="es-ES" dirty="0"/>
              <a:t> </a:t>
            </a:r>
            <a:r>
              <a:rPr lang="es-ES" dirty="0" err="1"/>
              <a:t>ArcGIS</a:t>
            </a:r>
            <a:r>
              <a:rPr lang="es-ES" dirty="0"/>
              <a:t> 10.1 </a:t>
            </a:r>
            <a:r>
              <a:rPr lang="es-ES" dirty="0" err="1"/>
              <a:t>with</a:t>
            </a:r>
            <a:r>
              <a:rPr lang="es-ES" dirty="0"/>
              <a:t> Python </a:t>
            </a:r>
            <a:r>
              <a:rPr lang="es-ES" dirty="0" err="1"/>
              <a:t>Cookbook</a:t>
            </a:r>
            <a:endParaRPr lang="es-ES" dirty="0"/>
          </a:p>
          <a:p>
            <a:r>
              <a:rPr lang="es-ES" dirty="0"/>
              <a:t>[8] 	</a:t>
            </a:r>
            <a:r>
              <a:rPr lang="es-ES" dirty="0" err="1"/>
              <a:t>Building</a:t>
            </a:r>
            <a:r>
              <a:rPr lang="es-ES" dirty="0"/>
              <a:t> Machine </a:t>
            </a:r>
            <a:r>
              <a:rPr lang="es-ES" dirty="0" err="1"/>
              <a:t>Learning</a:t>
            </a:r>
            <a:r>
              <a:rPr lang="es-ES" dirty="0"/>
              <a:t> </a:t>
            </a:r>
            <a:r>
              <a:rPr lang="es-ES" dirty="0" err="1"/>
              <a:t>Systems</a:t>
            </a:r>
            <a:r>
              <a:rPr lang="es-ES" dirty="0"/>
              <a:t> </a:t>
            </a:r>
            <a:r>
              <a:rPr lang="es-ES" dirty="0" err="1"/>
              <a:t>with</a:t>
            </a:r>
            <a:r>
              <a:rPr lang="es-ES" dirty="0"/>
              <a:t> Python</a:t>
            </a: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   </a:t>
            </a:r>
          </a:p>
          <a:p>
            <a:r>
              <a:rPr lang="es-ES" dirty="0"/>
              <a:t> </a:t>
            </a:r>
          </a:p>
          <a:p>
            <a:r>
              <a:rPr lang="es-ES" dirty="0"/>
              <a:t>[9] 	Miño Jorge, «GitHub,» 222, 22 2 2. [En línea]. </a:t>
            </a:r>
            <a:r>
              <a:rPr lang="es-ES" dirty="0" err="1"/>
              <a:t>Available</a:t>
            </a:r>
            <a:r>
              <a:rPr lang="es-ES" dirty="0"/>
              <a:t>: https://github.com/jorgemino/Proyecto_Tweets_clasificador_Mino_Jaguaco. [Último acceso: 16 8 2017].</a:t>
            </a:r>
          </a:p>
          <a:p>
            <a:endParaRPr lang="es-ES" dirty="0"/>
          </a:p>
        </p:txBody>
      </p:sp>
    </p:spTree>
    <p:extLst>
      <p:ext uri="{BB962C8B-B14F-4D97-AF65-F5344CB8AC3E}">
        <p14:creationId xmlns:p14="http://schemas.microsoft.com/office/powerpoint/2010/main" val="14298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Introducción</a:t>
            </a:r>
            <a:endParaRPr lang="es-ES" dirty="0"/>
          </a:p>
        </p:txBody>
      </p:sp>
      <p:sp>
        <p:nvSpPr>
          <p:cNvPr id="4" name="3 Marcador de texto"/>
          <p:cNvSpPr>
            <a:spLocks noGrp="1"/>
          </p:cNvSpPr>
          <p:nvPr>
            <p:ph type="body" idx="1"/>
          </p:nvPr>
        </p:nvSpPr>
        <p:spPr/>
        <p:txBody>
          <a:bodyPr/>
          <a:lstStyle/>
          <a:p>
            <a:endParaRPr lang="es-ES" dirty="0"/>
          </a:p>
          <a:p>
            <a:r>
              <a:rPr lang="es-ES" dirty="0" smtClean="0"/>
              <a:t>Las </a:t>
            </a:r>
            <a:r>
              <a:rPr lang="es-ES" dirty="0"/>
              <a:t>redes sociales han revolucionado la forma en que las personas se comunican. La información disponible de las redes sociales es beneficiosa para el análisis de la opinión del usuario. </a:t>
            </a:r>
            <a:r>
              <a:rPr lang="es-ES" dirty="0" smtClean="0"/>
              <a:t>Así </a:t>
            </a:r>
            <a:r>
              <a:rPr lang="es-ES" dirty="0"/>
              <a:t>pues, tenemos la medición de la información sobre un producto nuevo en el mercado, se puede observar la respuesta al cambio en la política o el disfrute de un evento en curso [1]</a:t>
            </a:r>
          </a:p>
        </p:txBody>
      </p:sp>
    </p:spTree>
    <p:extLst>
      <p:ext uri="{BB962C8B-B14F-4D97-AF65-F5344CB8AC3E}">
        <p14:creationId xmlns:p14="http://schemas.microsoft.com/office/powerpoint/2010/main" val="2090777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dirty="0"/>
              <a:t>Método</a:t>
            </a:r>
            <a:endParaRPr dirty="0"/>
          </a:p>
        </p:txBody>
      </p:sp>
      <p:sp>
        <p:nvSpPr>
          <p:cNvPr id="140" name="Shape 140"/>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0" lvl="0" indent="0" algn="just">
              <a:spcBef>
                <a:spcPts val="0"/>
              </a:spcBef>
              <a:buNone/>
            </a:pPr>
            <a:endParaRPr sz="2400" dirty="0">
              <a:latin typeface="Calibri"/>
              <a:ea typeface="Calibri"/>
              <a:cs typeface="Calibri"/>
              <a:sym typeface="Calibri"/>
            </a:endParaRPr>
          </a:p>
          <a:p>
            <a:pPr lvl="0">
              <a:spcBef>
                <a:spcPts val="0"/>
              </a:spcBef>
              <a:buNone/>
            </a:pPr>
            <a:endParaRPr dirty="0"/>
          </a:p>
        </p:txBody>
      </p:sp>
      <p:sp>
        <p:nvSpPr>
          <p:cNvPr id="4" name="3 Marcador de texto"/>
          <p:cNvSpPr txBox="1">
            <a:spLocks/>
          </p:cNvSpPr>
          <p:nvPr/>
        </p:nvSpPr>
        <p:spPr>
          <a:xfrm>
            <a:off x="816864" y="1600200"/>
            <a:ext cx="10871199" cy="4495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20040" marR="0" lvl="0" indent="-209550" algn="l" rtl="0">
              <a:lnSpc>
                <a:spcPct val="100000"/>
              </a:lnSpc>
              <a:spcBef>
                <a:spcPts val="0"/>
              </a:spcBef>
              <a:spcAft>
                <a:spcPts val="0"/>
              </a:spcAft>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lnSpc>
                <a:spcPct val="100000"/>
              </a:lnSpc>
              <a:spcBef>
                <a:spcPts val="0"/>
              </a:spcBef>
              <a:spcAft>
                <a:spcPts val="0"/>
              </a:spcAft>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lnSpc>
                <a:spcPct val="100000"/>
              </a:lnSpc>
              <a:spcBef>
                <a:spcPts val="0"/>
              </a:spcBef>
              <a:spcAft>
                <a:spcPts val="0"/>
              </a:spcAft>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lnSpc>
                <a:spcPct val="100000"/>
              </a:lnSpc>
              <a:spcBef>
                <a:spcPts val="0"/>
              </a:spcBef>
              <a:spcAft>
                <a:spcPts val="0"/>
              </a:spcAft>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lnSpc>
                <a:spcPct val="100000"/>
              </a:lnSpc>
              <a:spcBef>
                <a:spcPts val="0"/>
              </a:spcBef>
              <a:spcAft>
                <a:spcPts val="0"/>
              </a:spcAft>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lnSpc>
                <a:spcPct val="100000"/>
              </a:lnSpc>
              <a:spcBef>
                <a:spcPts val="0"/>
              </a:spcBef>
              <a:spcAft>
                <a:spcPts val="0"/>
              </a:spcAft>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lnSpc>
                <a:spcPct val="100000"/>
              </a:lnSpc>
              <a:spcBef>
                <a:spcPts val="0"/>
              </a:spcBef>
              <a:spcAft>
                <a:spcPts val="0"/>
              </a:spcAft>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lnSpc>
                <a:spcPct val="100000"/>
              </a:lnSpc>
              <a:spcBef>
                <a:spcPts val="0"/>
              </a:spcBef>
              <a:spcAft>
                <a:spcPts val="0"/>
              </a:spcAft>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lnSpc>
                <a:spcPct val="100000"/>
              </a:lnSpc>
              <a:spcBef>
                <a:spcPts val="0"/>
              </a:spcBef>
              <a:spcAft>
                <a:spcPts val="0"/>
              </a:spcAft>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pPr algn="just"/>
            <a:r>
              <a:rPr lang="es-ES" sz="2400" dirty="0"/>
              <a:t>1.	Primero tuvimos que realizar la adquisición de los datos para lo cual utilizamos un cosechador de </a:t>
            </a:r>
            <a:r>
              <a:rPr lang="es-ES" sz="2400" dirty="0" err="1"/>
              <a:t>tweets</a:t>
            </a:r>
            <a:r>
              <a:rPr lang="es-ES" sz="2400" dirty="0"/>
              <a:t> donde se establecieron algunas coordenadas necesarias para capturar estos </a:t>
            </a:r>
            <a:r>
              <a:rPr lang="es-ES" sz="2400" dirty="0" err="1"/>
              <a:t>tweets</a:t>
            </a:r>
            <a:r>
              <a:rPr lang="es-ES" sz="2400" dirty="0"/>
              <a:t> que son </a:t>
            </a:r>
            <a:r>
              <a:rPr lang="es-ES" sz="2400" dirty="0" err="1"/>
              <a:t>correspodientes</a:t>
            </a:r>
            <a:r>
              <a:rPr lang="es-ES" sz="2400" dirty="0"/>
              <a:t> a la ciudad de Quito. Para esto se utilizó un script codificado en Python y una base de datos de </a:t>
            </a:r>
            <a:r>
              <a:rPr lang="es-ES" sz="2400" dirty="0" err="1"/>
              <a:t>CouchDB</a:t>
            </a:r>
            <a:r>
              <a:rPr lang="es-ES" sz="2400" dirty="0" smtClean="0"/>
              <a:t>.</a:t>
            </a:r>
          </a:p>
          <a:p>
            <a:pPr algn="just"/>
            <a:r>
              <a:rPr lang="es-EC" sz="2400" dirty="0"/>
              <a:t> </a:t>
            </a:r>
            <a:endParaRPr lang="es-EC" sz="2400" dirty="0" smtClean="0"/>
          </a:p>
          <a:p>
            <a:pPr algn="just"/>
            <a:endParaRPr lang="es-EC" sz="2400" dirty="0"/>
          </a:p>
          <a:p>
            <a:pPr algn="just"/>
            <a:r>
              <a:rPr lang="es-EC" sz="2400" dirty="0" err="1" smtClean="0"/>
              <a:t>python</a:t>
            </a:r>
            <a:r>
              <a:rPr lang="es-EC" sz="2400" dirty="0" smtClean="0"/>
              <a:t> cosechador-phyton.py </a:t>
            </a:r>
            <a:r>
              <a:rPr lang="es-EC" sz="2400" dirty="0" err="1"/>
              <a:t>localhost</a:t>
            </a:r>
            <a:r>
              <a:rPr lang="es-EC" sz="2400" dirty="0"/>
              <a:t> tweets</a:t>
            </a:r>
            <a:endParaRPr lang="es-ES" sz="2400" dirty="0"/>
          </a:p>
          <a:p>
            <a:pPr algn="just"/>
            <a:endParaRPr lang="es-ES" sz="2400" dirty="0"/>
          </a:p>
          <a:p>
            <a:pPr algn="just"/>
            <a:endParaRPr lang="es-ES" sz="2400" dirty="0"/>
          </a:p>
          <a:p>
            <a:endParaRPr lang="es-E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S" sz="3200" dirty="0"/>
              <a:t>2.	Ahora necesitamos que estos tweets se filtren para solo salgan los correspondientes a la cuidad de Quito ya que en la recolección de tweets se obtiene información que proviene otro otros países como Colombia o Perú; entonces para eso es necesario utilizar vistas en la base de datos de </a:t>
            </a:r>
            <a:r>
              <a:rPr lang="es-ES" sz="3200" dirty="0" err="1"/>
              <a:t>CouchDB</a:t>
            </a:r>
            <a:r>
              <a:rPr lang="es-ES" sz="3200" dirty="0" smtClean="0"/>
              <a:t>.</a:t>
            </a:r>
          </a:p>
          <a:p>
            <a:endParaRPr lang="es-ES" sz="3200" dirty="0"/>
          </a:p>
          <a:p>
            <a:endParaRPr lang="es-ES" dirty="0"/>
          </a:p>
        </p:txBody>
      </p:sp>
    </p:spTree>
    <p:extLst>
      <p:ext uri="{BB962C8B-B14F-4D97-AF65-F5344CB8AC3E}">
        <p14:creationId xmlns:p14="http://schemas.microsoft.com/office/powerpoint/2010/main" val="354169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2400" dirty="0"/>
              <a:t>Se procede a crear una vista filtrando los tweets de la región de Ecuador ya que durante la recolección existió tweets que pertenecían a otras regiones del mundo la más común fue Perú </a:t>
            </a:r>
            <a:endParaRPr lang="es-ES" sz="2400" dirty="0"/>
          </a:p>
          <a:p>
            <a:pPr marL="110490" indent="0">
              <a:buNone/>
            </a:pPr>
            <a:r>
              <a:rPr lang="es-EC" sz="1600" dirty="0" err="1" smtClean="0"/>
              <a:t>full_name</a:t>
            </a:r>
            <a:r>
              <a:rPr lang="es-EC" sz="1600" dirty="0" smtClean="0"/>
              <a:t>=Ecuador</a:t>
            </a:r>
            <a:endParaRPr lang="es-ES" sz="1600" dirty="0"/>
          </a:p>
          <a:p>
            <a:pPr marL="110490" indent="0">
              <a:buNone/>
            </a:pPr>
            <a:r>
              <a:rPr lang="en-US" sz="1600" dirty="0"/>
              <a:t>function(doc) {</a:t>
            </a:r>
            <a:endParaRPr lang="es-ES" sz="1600" dirty="0"/>
          </a:p>
          <a:p>
            <a:pPr marL="110490" indent="0">
              <a:buNone/>
            </a:pPr>
            <a:r>
              <a:rPr lang="en-US" sz="1600" dirty="0"/>
              <a:t>if(</a:t>
            </a:r>
            <a:r>
              <a:rPr lang="en-US" sz="1600" dirty="0" err="1"/>
              <a:t>doc.place.full_name</a:t>
            </a:r>
            <a:r>
              <a:rPr lang="en-US" sz="1600" dirty="0"/>
              <a:t>== 'Ecuador') {</a:t>
            </a:r>
            <a:endParaRPr lang="es-ES" sz="1600" dirty="0"/>
          </a:p>
          <a:p>
            <a:pPr marL="110490" indent="0">
              <a:buNone/>
            </a:pPr>
            <a:r>
              <a:rPr lang="en-US" sz="1600" dirty="0"/>
              <a:t>  emit(</a:t>
            </a:r>
            <a:r>
              <a:rPr lang="en-US" sz="1600" dirty="0" err="1"/>
              <a:t>doc.id,doc.text</a:t>
            </a:r>
            <a:r>
              <a:rPr lang="en-US" sz="1600" dirty="0"/>
              <a:t> );}} </a:t>
            </a:r>
          </a:p>
          <a:p>
            <a:pPr marL="110490" indent="0">
              <a:buNone/>
            </a:pPr>
            <a:endParaRPr lang="es-ES" sz="1600" dirty="0"/>
          </a:p>
        </p:txBody>
      </p:sp>
      <p:pic>
        <p:nvPicPr>
          <p:cNvPr id="4" name="Imagen 3"/>
          <p:cNvPicPr/>
          <p:nvPr/>
        </p:nvPicPr>
        <p:blipFill rotWithShape="1">
          <a:blip r:embed="rId2"/>
          <a:srcRect l="4950" t="21569" r="42575" b="47059"/>
          <a:stretch/>
        </p:blipFill>
        <p:spPr>
          <a:xfrm>
            <a:off x="983432" y="2780928"/>
            <a:ext cx="7848872" cy="3672407"/>
          </a:xfrm>
          <a:prstGeom prst="rect">
            <a:avLst/>
          </a:prstGeom>
        </p:spPr>
      </p:pic>
    </p:spTree>
    <p:extLst>
      <p:ext uri="{BB962C8B-B14F-4D97-AF65-F5344CB8AC3E}">
        <p14:creationId xmlns:p14="http://schemas.microsoft.com/office/powerpoint/2010/main" val="391407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idx="1"/>
          </p:nvPr>
        </p:nvSpPr>
        <p:spPr/>
        <p:txBody>
          <a:bodyPr/>
          <a:lstStyle/>
          <a:p>
            <a:endParaRPr lang="es-ES" dirty="0"/>
          </a:p>
        </p:txBody>
      </p:sp>
      <p:pic>
        <p:nvPicPr>
          <p:cNvPr id="5" name="Imagen 4"/>
          <p:cNvPicPr/>
          <p:nvPr/>
        </p:nvPicPr>
        <p:blipFill>
          <a:blip r:embed="rId2"/>
          <a:stretch>
            <a:fillRect/>
          </a:stretch>
        </p:blipFill>
        <p:spPr>
          <a:xfrm>
            <a:off x="810224" y="1600200"/>
            <a:ext cx="10729192" cy="5083558"/>
          </a:xfrm>
          <a:prstGeom prst="rect">
            <a:avLst/>
          </a:prstGeom>
        </p:spPr>
      </p:pic>
    </p:spTree>
    <p:extLst>
      <p:ext uri="{BB962C8B-B14F-4D97-AF65-F5344CB8AC3E}">
        <p14:creationId xmlns:p14="http://schemas.microsoft.com/office/powerpoint/2010/main" val="36856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C" dirty="0" err="1"/>
              <a:t>Creacion</a:t>
            </a:r>
            <a:r>
              <a:rPr lang="es-EC" dirty="0"/>
              <a:t> de la vista filtrada por sentimientos positivos</a:t>
            </a:r>
            <a:endParaRPr lang="es-ES" dirty="0"/>
          </a:p>
          <a:p>
            <a:endParaRPr lang="es-ES" dirty="0"/>
          </a:p>
        </p:txBody>
      </p:sp>
      <p:pic>
        <p:nvPicPr>
          <p:cNvPr id="4" name="Imagen 3"/>
          <p:cNvPicPr/>
          <p:nvPr/>
        </p:nvPicPr>
        <p:blipFill>
          <a:blip r:embed="rId2"/>
          <a:stretch>
            <a:fillRect/>
          </a:stretch>
        </p:blipFill>
        <p:spPr>
          <a:xfrm>
            <a:off x="1055440" y="2060848"/>
            <a:ext cx="9289032" cy="4176464"/>
          </a:xfrm>
          <a:prstGeom prst="rect">
            <a:avLst/>
          </a:prstGeom>
        </p:spPr>
      </p:pic>
    </p:spTree>
    <p:extLst>
      <p:ext uri="{BB962C8B-B14F-4D97-AF65-F5344CB8AC3E}">
        <p14:creationId xmlns:p14="http://schemas.microsoft.com/office/powerpoint/2010/main" val="185592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Creación vista</a:t>
            </a:r>
            <a:endParaRPr lang="es-ES" dirty="0"/>
          </a:p>
        </p:txBody>
      </p:sp>
      <p:sp>
        <p:nvSpPr>
          <p:cNvPr id="3" name="Marcador de texto 2"/>
          <p:cNvSpPr>
            <a:spLocks noGrp="1"/>
          </p:cNvSpPr>
          <p:nvPr>
            <p:ph type="body" idx="1"/>
          </p:nvPr>
        </p:nvSpPr>
        <p:spPr/>
        <p:txBody>
          <a:bodyPr/>
          <a:lstStyle/>
          <a:p>
            <a:endParaRPr lang="es-ES" sz="1800" dirty="0"/>
          </a:p>
          <a:p>
            <a:endParaRPr lang="es-ES" dirty="0"/>
          </a:p>
        </p:txBody>
      </p:sp>
      <p:pic>
        <p:nvPicPr>
          <p:cNvPr id="4" name="Imagen 3"/>
          <p:cNvPicPr/>
          <p:nvPr/>
        </p:nvPicPr>
        <p:blipFill>
          <a:blip r:embed="rId2"/>
          <a:stretch>
            <a:fillRect/>
          </a:stretch>
        </p:blipFill>
        <p:spPr>
          <a:xfrm>
            <a:off x="335360" y="1600200"/>
            <a:ext cx="9577064" cy="4876801"/>
          </a:xfrm>
          <a:prstGeom prst="rect">
            <a:avLst/>
          </a:prstGeom>
        </p:spPr>
      </p:pic>
    </p:spTree>
    <p:extLst>
      <p:ext uri="{BB962C8B-B14F-4D97-AF65-F5344CB8AC3E}">
        <p14:creationId xmlns:p14="http://schemas.microsoft.com/office/powerpoint/2010/main" val="407691018"/>
      </p:ext>
    </p:extLst>
  </p:cSld>
  <p:clrMapOvr>
    <a:masterClrMapping/>
  </p:clrMapOvr>
</p:sld>
</file>

<file path=ppt/theme/theme1.xml><?xml version="1.0" encoding="utf-8"?>
<a:theme xmlns:a="http://schemas.openxmlformats.org/drawingml/2006/main" name="Intermedio">
  <a:themeElements>
    <a:clrScheme name="Intermedio">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496</Words>
  <Application>Microsoft Office PowerPoint</Application>
  <PresentationFormat>Panorámica</PresentationFormat>
  <Paragraphs>124</Paragraphs>
  <Slides>29</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Calibri</vt:lpstr>
      <vt:lpstr>Questrial</vt:lpstr>
      <vt:lpstr>Times New Roman</vt:lpstr>
      <vt:lpstr>Noto Sans Symbols</vt:lpstr>
      <vt:lpstr>Arial</vt:lpstr>
      <vt:lpstr>Intermedio</vt:lpstr>
      <vt:lpstr>Inteligencia de Negocios</vt:lpstr>
      <vt:lpstr>Proyecto Final  </vt:lpstr>
      <vt:lpstr>Introducción</vt:lpstr>
      <vt:lpstr>Método</vt:lpstr>
      <vt:lpstr>Presentación de PowerPoint</vt:lpstr>
      <vt:lpstr>Presentación de PowerPoint</vt:lpstr>
      <vt:lpstr>Presentación de PowerPoint</vt:lpstr>
      <vt:lpstr>Presentación de PowerPoint</vt:lpstr>
      <vt:lpstr>Creación vista</vt:lpstr>
      <vt:lpstr>Presentación de PowerPoint</vt:lpstr>
      <vt:lpstr>Método</vt:lpstr>
      <vt:lpstr>Presentación de PowerPoint</vt:lpstr>
      <vt:lpstr>Presentación de PowerPoint</vt:lpstr>
      <vt:lpstr>Expresiones regulares</vt:lpstr>
      <vt:lpstr> Clasificación  </vt:lpstr>
      <vt:lpstr>Presentación de PowerPoint</vt:lpstr>
      <vt:lpstr>Presentación de PowerPoint</vt:lpstr>
      <vt:lpstr>Resultados</vt:lpstr>
      <vt:lpstr>Análisis de sentimientos negativos </vt:lpstr>
      <vt:lpstr>Análisis de sentimientos positivos  Cantidad de gente que a twitteado positivamente es 596 </vt:lpstr>
      <vt:lpstr>Presentación de PowerPoint</vt:lpstr>
      <vt:lpstr>Método</vt:lpstr>
      <vt:lpstr>Resultados</vt:lpstr>
      <vt:lpstr>Resultados</vt:lpstr>
      <vt:lpstr>Resultados</vt:lpstr>
      <vt:lpstr>Conclusiones</vt:lpstr>
      <vt:lpstr>Trabajos futuros</vt:lpstr>
      <vt:lpstr>Repositorio</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Ransomware</dc:title>
  <dc:creator>Luis</dc:creator>
  <cp:lastModifiedBy>Jorgito Miño</cp:lastModifiedBy>
  <cp:revision>27</cp:revision>
  <dcterms:modified xsi:type="dcterms:W3CDTF">2017-08-16T20:38:40Z</dcterms:modified>
</cp:coreProperties>
</file>